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48" r:id="rId1"/>
  </p:sldMasterIdLst>
  <p:sldIdLst>
    <p:sldId id="256" r:id="rId2"/>
    <p:sldId id="257" r:id="rId3"/>
    <p:sldId id="260" r:id="rId4"/>
    <p:sldId id="258" r:id="rId5"/>
    <p:sldId id="259" r:id="rId6"/>
    <p:sldId id="261" r:id="rId7"/>
    <p:sldId id="267" r:id="rId8"/>
    <p:sldId id="283" r:id="rId9"/>
    <p:sldId id="262" r:id="rId10"/>
    <p:sldId id="268" r:id="rId11"/>
    <p:sldId id="269" r:id="rId12"/>
    <p:sldId id="264" r:id="rId13"/>
    <p:sldId id="265" r:id="rId14"/>
    <p:sldId id="270" r:id="rId15"/>
    <p:sldId id="272" r:id="rId16"/>
    <p:sldId id="273" r:id="rId17"/>
    <p:sldId id="281" r:id="rId18"/>
    <p:sldId id="274" r:id="rId19"/>
    <p:sldId id="276" r:id="rId20"/>
    <p:sldId id="277" r:id="rId21"/>
    <p:sldId id="282" r:id="rId22"/>
    <p:sldId id="278" r:id="rId23"/>
    <p:sldId id="279" r:id="rId24"/>
    <p:sldId id="280" r:id="rId25"/>
    <p:sldId id="28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27"/>
    <p:restoredTop sz="95574"/>
  </p:normalViewPr>
  <p:slideViewPr>
    <p:cSldViewPr snapToGrid="0" snapToObjects="1">
      <p:cViewPr varScale="1">
        <p:scale>
          <a:sx n="93" d="100"/>
          <a:sy n="93" d="100"/>
        </p:scale>
        <p:origin x="216" y="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2C6FAA-1C66-4838-9FE4-C0BCF8C1B401}"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3001DFB0-7B14-4CD2-BDDC-9AC33EC8A41D}">
      <dgm:prSet/>
      <dgm:spPr/>
      <dgm:t>
        <a:bodyPr/>
        <a:lstStyle/>
        <a:p>
          <a:r>
            <a:rPr lang="en-US" dirty="0"/>
            <a:t>Role Play</a:t>
          </a:r>
        </a:p>
      </dgm:t>
    </dgm:pt>
    <dgm:pt modelId="{446DE3E0-E737-435D-A37E-2312B1469FA1}" type="parTrans" cxnId="{92F8CFC3-A569-4C85-8346-54AF7A8FE3E1}">
      <dgm:prSet/>
      <dgm:spPr/>
      <dgm:t>
        <a:bodyPr/>
        <a:lstStyle/>
        <a:p>
          <a:endParaRPr lang="en-US"/>
        </a:p>
      </dgm:t>
    </dgm:pt>
    <dgm:pt modelId="{0C61D6EE-9071-47FD-9976-07FC9D1924FC}" type="sibTrans" cxnId="{92F8CFC3-A569-4C85-8346-54AF7A8FE3E1}">
      <dgm:prSet/>
      <dgm:spPr/>
      <dgm:t>
        <a:bodyPr/>
        <a:lstStyle/>
        <a:p>
          <a:endParaRPr lang="en-US"/>
        </a:p>
      </dgm:t>
    </dgm:pt>
    <dgm:pt modelId="{DC543288-9E59-481F-9515-C97F4E5AF56A}">
      <dgm:prSet/>
      <dgm:spPr/>
      <dgm:t>
        <a:bodyPr/>
        <a:lstStyle/>
        <a:p>
          <a:r>
            <a:rPr lang="en-US" dirty="0"/>
            <a:t>HAVE STUDENTS CHOOSE THE FOLLOWING ROLES .  CHOOSE STUDENTS TO PORTRAY ONE OF THE ROLES IN A ONE-ACT PLAY.  </a:t>
          </a:r>
        </a:p>
      </dgm:t>
    </dgm:pt>
    <dgm:pt modelId="{E8E4DEE2-5EAE-4CB5-A711-29FCD2642C4F}" type="parTrans" cxnId="{47E1624D-7508-4A5E-B28C-5E5A8F263EA8}">
      <dgm:prSet/>
      <dgm:spPr/>
      <dgm:t>
        <a:bodyPr/>
        <a:lstStyle/>
        <a:p>
          <a:endParaRPr lang="en-US"/>
        </a:p>
      </dgm:t>
    </dgm:pt>
    <dgm:pt modelId="{D0C042E0-E3EA-4B61-A6C5-CA3F08DACC9B}" type="sibTrans" cxnId="{47E1624D-7508-4A5E-B28C-5E5A8F263EA8}">
      <dgm:prSet/>
      <dgm:spPr/>
      <dgm:t>
        <a:bodyPr/>
        <a:lstStyle/>
        <a:p>
          <a:endParaRPr lang="en-US"/>
        </a:p>
      </dgm:t>
    </dgm:pt>
    <dgm:pt modelId="{E5242FBE-25B6-4EA0-8A0D-F5BAFA0AC76A}">
      <dgm:prSet/>
      <dgm:spPr/>
      <dgm:t>
        <a:bodyPr/>
        <a:lstStyle/>
        <a:p>
          <a:r>
            <a:rPr lang="en-US" dirty="0"/>
            <a:t>Whole Class</a:t>
          </a:r>
        </a:p>
      </dgm:t>
    </dgm:pt>
    <dgm:pt modelId="{A0D98C0F-3CB9-4928-87BB-655ACDF09BEA}" type="parTrans" cxnId="{86EC8C19-7488-426D-9654-6F7369656877}">
      <dgm:prSet/>
      <dgm:spPr/>
      <dgm:t>
        <a:bodyPr/>
        <a:lstStyle/>
        <a:p>
          <a:endParaRPr lang="en-US"/>
        </a:p>
      </dgm:t>
    </dgm:pt>
    <dgm:pt modelId="{C234F2DD-2458-4173-A9D4-06D73BB90701}" type="sibTrans" cxnId="{86EC8C19-7488-426D-9654-6F7369656877}">
      <dgm:prSet/>
      <dgm:spPr/>
      <dgm:t>
        <a:bodyPr/>
        <a:lstStyle/>
        <a:p>
          <a:endParaRPr lang="en-US"/>
        </a:p>
      </dgm:t>
    </dgm:pt>
    <dgm:pt modelId="{4C7119C1-0419-40FD-828B-4FDB3E6BEC1A}">
      <dgm:prSet/>
      <dgm:spPr/>
      <dgm:t>
        <a:bodyPr/>
        <a:lstStyle/>
        <a:p>
          <a:r>
            <a:rPr lang="en-US"/>
            <a:t>IF THERE ARE SEVERAL STUDENTS, THEN THE CLASS CAN BE BROKEN INTO GROUPS, AND EACH GROUP ROLL-PLAY A SCENARIO OF THEIR OWN.HAVE THE STUDENTS ACT OUT THEIR ONE-ACT PLAY FOR THE WHOLE CLASS.</a:t>
          </a:r>
        </a:p>
      </dgm:t>
    </dgm:pt>
    <dgm:pt modelId="{48B7A38F-C03F-4C2A-B408-4AD2D1459D73}" type="parTrans" cxnId="{4398C0D8-AF7D-4534-8028-133CC177A2D3}">
      <dgm:prSet/>
      <dgm:spPr/>
      <dgm:t>
        <a:bodyPr/>
        <a:lstStyle/>
        <a:p>
          <a:endParaRPr lang="en-US"/>
        </a:p>
      </dgm:t>
    </dgm:pt>
    <dgm:pt modelId="{CF7EF4E0-D062-4A54-A184-8E6328A88D4E}" type="sibTrans" cxnId="{4398C0D8-AF7D-4534-8028-133CC177A2D3}">
      <dgm:prSet/>
      <dgm:spPr/>
      <dgm:t>
        <a:bodyPr/>
        <a:lstStyle/>
        <a:p>
          <a:endParaRPr lang="en-US"/>
        </a:p>
      </dgm:t>
    </dgm:pt>
    <dgm:pt modelId="{C92329FC-5E49-40DB-899E-2975B131A930}">
      <dgm:prSet/>
      <dgm:spPr/>
      <dgm:t>
        <a:bodyPr/>
        <a:lstStyle/>
        <a:p>
          <a:r>
            <a:rPr lang="en-US" dirty="0"/>
            <a:t>Follow-up</a:t>
          </a:r>
        </a:p>
      </dgm:t>
    </dgm:pt>
    <dgm:pt modelId="{8BE1024B-3A32-4AA1-88F8-AEE0D811039F}" type="parTrans" cxnId="{19404321-9358-43C8-AD56-3B56B5863083}">
      <dgm:prSet/>
      <dgm:spPr/>
      <dgm:t>
        <a:bodyPr/>
        <a:lstStyle/>
        <a:p>
          <a:endParaRPr lang="en-US"/>
        </a:p>
      </dgm:t>
    </dgm:pt>
    <dgm:pt modelId="{822BDB23-5738-433A-AD95-960C0B3EE5E9}" type="sibTrans" cxnId="{19404321-9358-43C8-AD56-3B56B5863083}">
      <dgm:prSet/>
      <dgm:spPr/>
      <dgm:t>
        <a:bodyPr/>
        <a:lstStyle/>
        <a:p>
          <a:endParaRPr lang="en-US"/>
        </a:p>
      </dgm:t>
    </dgm:pt>
    <dgm:pt modelId="{B44CA7F0-8D3C-4024-BB7E-541F72FEC1D3}">
      <dgm:prSet/>
      <dgm:spPr/>
      <dgm:t>
        <a:bodyPr/>
        <a:lstStyle/>
        <a:p>
          <a:r>
            <a:rPr lang="en-US"/>
            <a:t>FOLLOW WITH A DISCUSSION OF THE VARIOUS SCENARIOS THAT WERE ACTED OUT  - THE RESULTS WILL BE INTERESTING BECAUSE THEY WILL COME UP WITH SOME SCENARIO’S THAT ARE REAL AND THINGS THAT THEY KNOW CAN OR DO HAPPEN.</a:t>
          </a:r>
        </a:p>
      </dgm:t>
    </dgm:pt>
    <dgm:pt modelId="{14137033-6CFE-4B08-B1AD-4D5C7B5ABEF4}" type="parTrans" cxnId="{3403DB69-B13F-4FCE-8811-F3673A3B00E7}">
      <dgm:prSet/>
      <dgm:spPr/>
      <dgm:t>
        <a:bodyPr/>
        <a:lstStyle/>
        <a:p>
          <a:endParaRPr lang="en-US"/>
        </a:p>
      </dgm:t>
    </dgm:pt>
    <dgm:pt modelId="{FDDB5EE1-3F7A-419E-92CE-44B17D683A6E}" type="sibTrans" cxnId="{3403DB69-B13F-4FCE-8811-F3673A3B00E7}">
      <dgm:prSet/>
      <dgm:spPr/>
      <dgm:t>
        <a:bodyPr/>
        <a:lstStyle/>
        <a:p>
          <a:endParaRPr lang="en-US"/>
        </a:p>
      </dgm:t>
    </dgm:pt>
    <dgm:pt modelId="{5254286D-03F8-4045-A239-5593F5536E62}" type="pres">
      <dgm:prSet presAssocID="{3C2C6FAA-1C66-4838-9FE4-C0BCF8C1B401}" presName="Name0" presStyleCnt="0">
        <dgm:presLayoutVars>
          <dgm:dir/>
          <dgm:animLvl val="lvl"/>
          <dgm:resizeHandles val="exact"/>
        </dgm:presLayoutVars>
      </dgm:prSet>
      <dgm:spPr/>
    </dgm:pt>
    <dgm:pt modelId="{FB334F33-3BED-6E49-89AC-37322D60296E}" type="pres">
      <dgm:prSet presAssocID="{3001DFB0-7B14-4CD2-BDDC-9AC33EC8A41D}" presName="composite" presStyleCnt="0"/>
      <dgm:spPr/>
    </dgm:pt>
    <dgm:pt modelId="{9BDD724A-E820-A84B-8B74-A5101D22F3EF}" type="pres">
      <dgm:prSet presAssocID="{3001DFB0-7B14-4CD2-BDDC-9AC33EC8A41D}" presName="parTx" presStyleLbl="alignNode1" presStyleIdx="0" presStyleCnt="3" custLinFactNeighborX="-8575" custLinFactNeighborY="693">
        <dgm:presLayoutVars>
          <dgm:chMax val="0"/>
          <dgm:chPref val="0"/>
        </dgm:presLayoutVars>
      </dgm:prSet>
      <dgm:spPr/>
    </dgm:pt>
    <dgm:pt modelId="{13B89A7D-DF18-9449-B67B-CE309D9C425F}" type="pres">
      <dgm:prSet presAssocID="{3001DFB0-7B14-4CD2-BDDC-9AC33EC8A41D}" presName="desTx" presStyleLbl="alignAccFollowNode1" presStyleIdx="0" presStyleCnt="3">
        <dgm:presLayoutVars/>
      </dgm:prSet>
      <dgm:spPr/>
    </dgm:pt>
    <dgm:pt modelId="{86F43C25-001B-2A40-AC87-23B8E53525A1}" type="pres">
      <dgm:prSet presAssocID="{0C61D6EE-9071-47FD-9976-07FC9D1924FC}" presName="space" presStyleCnt="0"/>
      <dgm:spPr/>
    </dgm:pt>
    <dgm:pt modelId="{E97F7FD5-AB84-D74E-8BBE-C81349FD94A2}" type="pres">
      <dgm:prSet presAssocID="{E5242FBE-25B6-4EA0-8A0D-F5BAFA0AC76A}" presName="composite" presStyleCnt="0"/>
      <dgm:spPr/>
    </dgm:pt>
    <dgm:pt modelId="{7B8C3C42-E6AD-E74B-A391-C1D07EA25EFE}" type="pres">
      <dgm:prSet presAssocID="{E5242FBE-25B6-4EA0-8A0D-F5BAFA0AC76A}" presName="parTx" presStyleLbl="alignNode1" presStyleIdx="1" presStyleCnt="3">
        <dgm:presLayoutVars>
          <dgm:chMax val="0"/>
          <dgm:chPref val="0"/>
        </dgm:presLayoutVars>
      </dgm:prSet>
      <dgm:spPr/>
    </dgm:pt>
    <dgm:pt modelId="{D8B25EFF-0812-D741-98F9-31D7A175CDE3}" type="pres">
      <dgm:prSet presAssocID="{E5242FBE-25B6-4EA0-8A0D-F5BAFA0AC76A}" presName="desTx" presStyleLbl="alignAccFollowNode1" presStyleIdx="1" presStyleCnt="3">
        <dgm:presLayoutVars/>
      </dgm:prSet>
      <dgm:spPr/>
    </dgm:pt>
    <dgm:pt modelId="{043F878C-E256-284C-AB41-9DC44D010672}" type="pres">
      <dgm:prSet presAssocID="{C234F2DD-2458-4173-A9D4-06D73BB90701}" presName="space" presStyleCnt="0"/>
      <dgm:spPr/>
    </dgm:pt>
    <dgm:pt modelId="{4623D497-BE51-0B4E-A90C-41A43DA251C5}" type="pres">
      <dgm:prSet presAssocID="{C92329FC-5E49-40DB-899E-2975B131A930}" presName="composite" presStyleCnt="0"/>
      <dgm:spPr/>
    </dgm:pt>
    <dgm:pt modelId="{54E514AE-9526-4E48-8F5B-ECF9163B7B22}" type="pres">
      <dgm:prSet presAssocID="{C92329FC-5E49-40DB-899E-2975B131A930}" presName="parTx" presStyleLbl="alignNode1" presStyleIdx="2" presStyleCnt="3">
        <dgm:presLayoutVars>
          <dgm:chMax val="0"/>
          <dgm:chPref val="0"/>
        </dgm:presLayoutVars>
      </dgm:prSet>
      <dgm:spPr/>
    </dgm:pt>
    <dgm:pt modelId="{5E8D10AF-E43E-8A43-BDA3-B0A0B9F75B1F}" type="pres">
      <dgm:prSet presAssocID="{C92329FC-5E49-40DB-899E-2975B131A930}" presName="desTx" presStyleLbl="alignAccFollowNode1" presStyleIdx="2" presStyleCnt="3">
        <dgm:presLayoutVars/>
      </dgm:prSet>
      <dgm:spPr/>
    </dgm:pt>
  </dgm:ptLst>
  <dgm:cxnLst>
    <dgm:cxn modelId="{4B81AB0C-1B02-A84A-9BFA-44E21C291620}" type="presOf" srcId="{E5242FBE-25B6-4EA0-8A0D-F5BAFA0AC76A}" destId="{7B8C3C42-E6AD-E74B-A391-C1D07EA25EFE}" srcOrd="0" destOrd="0" presId="urn:microsoft.com/office/officeart/2016/7/layout/HorizontalActionList"/>
    <dgm:cxn modelId="{83F31D19-BA31-DC47-BDBD-A93935808EBF}" type="presOf" srcId="{3C2C6FAA-1C66-4838-9FE4-C0BCF8C1B401}" destId="{5254286D-03F8-4045-A239-5593F5536E62}" srcOrd="0" destOrd="0" presId="urn:microsoft.com/office/officeart/2016/7/layout/HorizontalActionList"/>
    <dgm:cxn modelId="{86EC8C19-7488-426D-9654-6F7369656877}" srcId="{3C2C6FAA-1C66-4838-9FE4-C0BCF8C1B401}" destId="{E5242FBE-25B6-4EA0-8A0D-F5BAFA0AC76A}" srcOrd="1" destOrd="0" parTransId="{A0D98C0F-3CB9-4928-87BB-655ACDF09BEA}" sibTransId="{C234F2DD-2458-4173-A9D4-06D73BB90701}"/>
    <dgm:cxn modelId="{19404321-9358-43C8-AD56-3B56B5863083}" srcId="{3C2C6FAA-1C66-4838-9FE4-C0BCF8C1B401}" destId="{C92329FC-5E49-40DB-899E-2975B131A930}" srcOrd="2" destOrd="0" parTransId="{8BE1024B-3A32-4AA1-88F8-AEE0D811039F}" sibTransId="{822BDB23-5738-433A-AD95-960C0B3EE5E9}"/>
    <dgm:cxn modelId="{47E1624D-7508-4A5E-B28C-5E5A8F263EA8}" srcId="{3001DFB0-7B14-4CD2-BDDC-9AC33EC8A41D}" destId="{DC543288-9E59-481F-9515-C97F4E5AF56A}" srcOrd="0" destOrd="0" parTransId="{E8E4DEE2-5EAE-4CB5-A711-29FCD2642C4F}" sibTransId="{D0C042E0-E3EA-4B61-A6C5-CA3F08DACC9B}"/>
    <dgm:cxn modelId="{3403DB69-B13F-4FCE-8811-F3673A3B00E7}" srcId="{C92329FC-5E49-40DB-899E-2975B131A930}" destId="{B44CA7F0-8D3C-4024-BB7E-541F72FEC1D3}" srcOrd="0" destOrd="0" parTransId="{14137033-6CFE-4B08-B1AD-4D5C7B5ABEF4}" sibTransId="{FDDB5EE1-3F7A-419E-92CE-44B17D683A6E}"/>
    <dgm:cxn modelId="{99250E78-6D27-344B-87D4-A212C0139596}" type="presOf" srcId="{3001DFB0-7B14-4CD2-BDDC-9AC33EC8A41D}" destId="{9BDD724A-E820-A84B-8B74-A5101D22F3EF}" srcOrd="0" destOrd="0" presId="urn:microsoft.com/office/officeart/2016/7/layout/HorizontalActionList"/>
    <dgm:cxn modelId="{92F8CFC3-A569-4C85-8346-54AF7A8FE3E1}" srcId="{3C2C6FAA-1C66-4838-9FE4-C0BCF8C1B401}" destId="{3001DFB0-7B14-4CD2-BDDC-9AC33EC8A41D}" srcOrd="0" destOrd="0" parTransId="{446DE3E0-E737-435D-A37E-2312B1469FA1}" sibTransId="{0C61D6EE-9071-47FD-9976-07FC9D1924FC}"/>
    <dgm:cxn modelId="{4E84E5C3-6307-D54D-9F75-DF77851DA667}" type="presOf" srcId="{C92329FC-5E49-40DB-899E-2975B131A930}" destId="{54E514AE-9526-4E48-8F5B-ECF9163B7B22}" srcOrd="0" destOrd="0" presId="urn:microsoft.com/office/officeart/2016/7/layout/HorizontalActionList"/>
    <dgm:cxn modelId="{CEFD69C9-D7C4-614E-8C74-F5FA0E4AF0F8}" type="presOf" srcId="{B44CA7F0-8D3C-4024-BB7E-541F72FEC1D3}" destId="{5E8D10AF-E43E-8A43-BDA3-B0A0B9F75B1F}" srcOrd="0" destOrd="0" presId="urn:microsoft.com/office/officeart/2016/7/layout/HorizontalActionList"/>
    <dgm:cxn modelId="{15C13DCB-09AE-7643-975C-7636B90F15B9}" type="presOf" srcId="{4C7119C1-0419-40FD-828B-4FDB3E6BEC1A}" destId="{D8B25EFF-0812-D741-98F9-31D7A175CDE3}" srcOrd="0" destOrd="0" presId="urn:microsoft.com/office/officeart/2016/7/layout/HorizontalActionList"/>
    <dgm:cxn modelId="{4398C0D8-AF7D-4534-8028-133CC177A2D3}" srcId="{E5242FBE-25B6-4EA0-8A0D-F5BAFA0AC76A}" destId="{4C7119C1-0419-40FD-828B-4FDB3E6BEC1A}" srcOrd="0" destOrd="0" parTransId="{48B7A38F-C03F-4C2A-B408-4AD2D1459D73}" sibTransId="{CF7EF4E0-D062-4A54-A184-8E6328A88D4E}"/>
    <dgm:cxn modelId="{AD96C3F3-DA6F-2D48-A5B5-4A9B734E9693}" type="presOf" srcId="{DC543288-9E59-481F-9515-C97F4E5AF56A}" destId="{13B89A7D-DF18-9449-B67B-CE309D9C425F}" srcOrd="0" destOrd="0" presId="urn:microsoft.com/office/officeart/2016/7/layout/HorizontalActionList"/>
    <dgm:cxn modelId="{898773B4-D2AC-9940-B851-75354DE1B793}" type="presParOf" srcId="{5254286D-03F8-4045-A239-5593F5536E62}" destId="{FB334F33-3BED-6E49-89AC-37322D60296E}" srcOrd="0" destOrd="0" presId="urn:microsoft.com/office/officeart/2016/7/layout/HorizontalActionList"/>
    <dgm:cxn modelId="{2CE4946F-72EB-7D41-BD38-A2056FEE19DF}" type="presParOf" srcId="{FB334F33-3BED-6E49-89AC-37322D60296E}" destId="{9BDD724A-E820-A84B-8B74-A5101D22F3EF}" srcOrd="0" destOrd="0" presId="urn:microsoft.com/office/officeart/2016/7/layout/HorizontalActionList"/>
    <dgm:cxn modelId="{C84612E1-28B6-A840-B3C5-E307A4DF1099}" type="presParOf" srcId="{FB334F33-3BED-6E49-89AC-37322D60296E}" destId="{13B89A7D-DF18-9449-B67B-CE309D9C425F}" srcOrd="1" destOrd="0" presId="urn:microsoft.com/office/officeart/2016/7/layout/HorizontalActionList"/>
    <dgm:cxn modelId="{BDC06B53-1B54-4D45-9214-29036014948B}" type="presParOf" srcId="{5254286D-03F8-4045-A239-5593F5536E62}" destId="{86F43C25-001B-2A40-AC87-23B8E53525A1}" srcOrd="1" destOrd="0" presId="urn:microsoft.com/office/officeart/2016/7/layout/HorizontalActionList"/>
    <dgm:cxn modelId="{0DF66BF5-B2B8-D140-BBFF-187E04D12CB1}" type="presParOf" srcId="{5254286D-03F8-4045-A239-5593F5536E62}" destId="{E97F7FD5-AB84-D74E-8BBE-C81349FD94A2}" srcOrd="2" destOrd="0" presId="urn:microsoft.com/office/officeart/2016/7/layout/HorizontalActionList"/>
    <dgm:cxn modelId="{79FA7D47-AC55-DF47-B41B-9CB9FF45A74A}" type="presParOf" srcId="{E97F7FD5-AB84-D74E-8BBE-C81349FD94A2}" destId="{7B8C3C42-E6AD-E74B-A391-C1D07EA25EFE}" srcOrd="0" destOrd="0" presId="urn:microsoft.com/office/officeart/2016/7/layout/HorizontalActionList"/>
    <dgm:cxn modelId="{E83DC5AF-82D4-8044-AA47-B2CEB73206A5}" type="presParOf" srcId="{E97F7FD5-AB84-D74E-8BBE-C81349FD94A2}" destId="{D8B25EFF-0812-D741-98F9-31D7A175CDE3}" srcOrd="1" destOrd="0" presId="urn:microsoft.com/office/officeart/2016/7/layout/HorizontalActionList"/>
    <dgm:cxn modelId="{B660EB59-BC40-3949-ADA6-B07CA3311AA2}" type="presParOf" srcId="{5254286D-03F8-4045-A239-5593F5536E62}" destId="{043F878C-E256-284C-AB41-9DC44D010672}" srcOrd="3" destOrd="0" presId="urn:microsoft.com/office/officeart/2016/7/layout/HorizontalActionList"/>
    <dgm:cxn modelId="{4C2B154B-EDBD-1D41-B9F5-1EA45585CD4A}" type="presParOf" srcId="{5254286D-03F8-4045-A239-5593F5536E62}" destId="{4623D497-BE51-0B4E-A90C-41A43DA251C5}" srcOrd="4" destOrd="0" presId="urn:microsoft.com/office/officeart/2016/7/layout/HorizontalActionList"/>
    <dgm:cxn modelId="{6071AA5D-E0EB-E245-B070-2AF1EA417A6F}" type="presParOf" srcId="{4623D497-BE51-0B4E-A90C-41A43DA251C5}" destId="{54E514AE-9526-4E48-8F5B-ECF9163B7B22}" srcOrd="0" destOrd="0" presId="urn:microsoft.com/office/officeart/2016/7/layout/HorizontalActionList"/>
    <dgm:cxn modelId="{E88C4425-589E-2A44-9F19-18F9F622385E}" type="presParOf" srcId="{4623D497-BE51-0B4E-A90C-41A43DA251C5}" destId="{5E8D10AF-E43E-8A43-BDA3-B0A0B9F75B1F}" srcOrd="1" destOrd="0" presId="urn:microsoft.com/office/officeart/2016/7/layout/HorizontalAc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D724A-E820-A84B-8B74-A5101D22F3EF}">
      <dsp:nvSpPr>
        <dsp:cNvPr id="0" name=""/>
        <dsp:cNvSpPr/>
      </dsp:nvSpPr>
      <dsp:spPr>
        <a:xfrm>
          <a:off x="0" y="856690"/>
          <a:ext cx="3572859" cy="107185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2335" tIns="282335" rIns="282335" bIns="282335" numCol="1" spcCol="1270" anchor="ctr" anchorCtr="0">
          <a:noAutofit/>
        </a:bodyPr>
        <a:lstStyle/>
        <a:p>
          <a:pPr marL="0" lvl="0" indent="0" algn="ctr" defTabSz="1689100">
            <a:lnSpc>
              <a:spcPct val="90000"/>
            </a:lnSpc>
            <a:spcBef>
              <a:spcPct val="0"/>
            </a:spcBef>
            <a:spcAft>
              <a:spcPct val="35000"/>
            </a:spcAft>
            <a:buNone/>
          </a:pPr>
          <a:r>
            <a:rPr lang="en-US" sz="3800" kern="1200" dirty="0"/>
            <a:t>Role Play</a:t>
          </a:r>
        </a:p>
      </dsp:txBody>
      <dsp:txXfrm>
        <a:off x="0" y="856690"/>
        <a:ext cx="3572859" cy="1071857"/>
      </dsp:txXfrm>
    </dsp:sp>
    <dsp:sp modelId="{13B89A7D-DF18-9449-B67B-CE309D9C425F}">
      <dsp:nvSpPr>
        <dsp:cNvPr id="0" name=""/>
        <dsp:cNvSpPr/>
      </dsp:nvSpPr>
      <dsp:spPr>
        <a:xfrm>
          <a:off x="6933" y="1921120"/>
          <a:ext cx="3572859" cy="26772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2919" tIns="352919" rIns="352919" bIns="352919" numCol="1" spcCol="1270" anchor="t" anchorCtr="0">
          <a:noAutofit/>
        </a:bodyPr>
        <a:lstStyle/>
        <a:p>
          <a:pPr marL="0" lvl="0" indent="0" algn="l" defTabSz="711200">
            <a:lnSpc>
              <a:spcPct val="90000"/>
            </a:lnSpc>
            <a:spcBef>
              <a:spcPct val="0"/>
            </a:spcBef>
            <a:spcAft>
              <a:spcPct val="35000"/>
            </a:spcAft>
            <a:buNone/>
          </a:pPr>
          <a:r>
            <a:rPr lang="en-US" sz="1600" kern="1200" dirty="0"/>
            <a:t>HAVE STUDENTS CHOOSE THE FOLLOWING ROLES .  CHOOSE STUDENTS TO PORTRAY ONE OF THE ROLES IN A ONE-ACT PLAY.  </a:t>
          </a:r>
        </a:p>
      </dsp:txBody>
      <dsp:txXfrm>
        <a:off x="6933" y="1921120"/>
        <a:ext cx="3572859" cy="2677270"/>
      </dsp:txXfrm>
    </dsp:sp>
    <dsp:sp modelId="{7B8C3C42-E6AD-E74B-A391-C1D07EA25EFE}">
      <dsp:nvSpPr>
        <dsp:cNvPr id="0" name=""/>
        <dsp:cNvSpPr/>
      </dsp:nvSpPr>
      <dsp:spPr>
        <a:xfrm>
          <a:off x="3687688" y="849262"/>
          <a:ext cx="3572859" cy="107185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2335" tIns="282335" rIns="282335" bIns="282335" numCol="1" spcCol="1270" anchor="ctr" anchorCtr="0">
          <a:noAutofit/>
        </a:bodyPr>
        <a:lstStyle/>
        <a:p>
          <a:pPr marL="0" lvl="0" indent="0" algn="ctr" defTabSz="1689100">
            <a:lnSpc>
              <a:spcPct val="90000"/>
            </a:lnSpc>
            <a:spcBef>
              <a:spcPct val="0"/>
            </a:spcBef>
            <a:spcAft>
              <a:spcPct val="35000"/>
            </a:spcAft>
            <a:buNone/>
          </a:pPr>
          <a:r>
            <a:rPr lang="en-US" sz="3800" kern="1200" dirty="0"/>
            <a:t>Whole Class</a:t>
          </a:r>
        </a:p>
      </dsp:txBody>
      <dsp:txXfrm>
        <a:off x="3687688" y="849262"/>
        <a:ext cx="3572859" cy="1071857"/>
      </dsp:txXfrm>
    </dsp:sp>
    <dsp:sp modelId="{D8B25EFF-0812-D741-98F9-31D7A175CDE3}">
      <dsp:nvSpPr>
        <dsp:cNvPr id="0" name=""/>
        <dsp:cNvSpPr/>
      </dsp:nvSpPr>
      <dsp:spPr>
        <a:xfrm>
          <a:off x="3687688" y="1921120"/>
          <a:ext cx="3572859" cy="26772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2919" tIns="352919" rIns="352919" bIns="352919" numCol="1" spcCol="1270" anchor="t" anchorCtr="0">
          <a:noAutofit/>
        </a:bodyPr>
        <a:lstStyle/>
        <a:p>
          <a:pPr marL="0" lvl="0" indent="0" algn="l" defTabSz="711200">
            <a:lnSpc>
              <a:spcPct val="90000"/>
            </a:lnSpc>
            <a:spcBef>
              <a:spcPct val="0"/>
            </a:spcBef>
            <a:spcAft>
              <a:spcPct val="35000"/>
            </a:spcAft>
            <a:buNone/>
          </a:pPr>
          <a:r>
            <a:rPr lang="en-US" sz="1600" kern="1200"/>
            <a:t>IF THERE ARE SEVERAL STUDENTS, THEN THE CLASS CAN BE BROKEN INTO GROUPS, AND EACH GROUP ROLL-PLAY A SCENARIO OF THEIR OWN.HAVE THE STUDENTS ACT OUT THEIR ONE-ACT PLAY FOR THE WHOLE CLASS.</a:t>
          </a:r>
        </a:p>
      </dsp:txBody>
      <dsp:txXfrm>
        <a:off x="3687688" y="1921120"/>
        <a:ext cx="3572859" cy="2677270"/>
      </dsp:txXfrm>
    </dsp:sp>
    <dsp:sp modelId="{54E514AE-9526-4E48-8F5B-ECF9163B7B22}">
      <dsp:nvSpPr>
        <dsp:cNvPr id="0" name=""/>
        <dsp:cNvSpPr/>
      </dsp:nvSpPr>
      <dsp:spPr>
        <a:xfrm>
          <a:off x="7368442" y="849262"/>
          <a:ext cx="3572859" cy="107185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2335" tIns="282335" rIns="282335" bIns="282335" numCol="1" spcCol="1270" anchor="ctr" anchorCtr="0">
          <a:noAutofit/>
        </a:bodyPr>
        <a:lstStyle/>
        <a:p>
          <a:pPr marL="0" lvl="0" indent="0" algn="ctr" defTabSz="1689100">
            <a:lnSpc>
              <a:spcPct val="90000"/>
            </a:lnSpc>
            <a:spcBef>
              <a:spcPct val="0"/>
            </a:spcBef>
            <a:spcAft>
              <a:spcPct val="35000"/>
            </a:spcAft>
            <a:buNone/>
          </a:pPr>
          <a:r>
            <a:rPr lang="en-US" sz="3800" kern="1200" dirty="0"/>
            <a:t>Follow-up</a:t>
          </a:r>
        </a:p>
      </dsp:txBody>
      <dsp:txXfrm>
        <a:off x="7368442" y="849262"/>
        <a:ext cx="3572859" cy="1071857"/>
      </dsp:txXfrm>
    </dsp:sp>
    <dsp:sp modelId="{5E8D10AF-E43E-8A43-BDA3-B0A0B9F75B1F}">
      <dsp:nvSpPr>
        <dsp:cNvPr id="0" name=""/>
        <dsp:cNvSpPr/>
      </dsp:nvSpPr>
      <dsp:spPr>
        <a:xfrm>
          <a:off x="7368442" y="1921120"/>
          <a:ext cx="3572859" cy="26772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2919" tIns="352919" rIns="352919" bIns="352919" numCol="1" spcCol="1270" anchor="t" anchorCtr="0">
          <a:noAutofit/>
        </a:bodyPr>
        <a:lstStyle/>
        <a:p>
          <a:pPr marL="0" lvl="0" indent="0" algn="l" defTabSz="711200">
            <a:lnSpc>
              <a:spcPct val="90000"/>
            </a:lnSpc>
            <a:spcBef>
              <a:spcPct val="0"/>
            </a:spcBef>
            <a:spcAft>
              <a:spcPct val="35000"/>
            </a:spcAft>
            <a:buNone/>
          </a:pPr>
          <a:r>
            <a:rPr lang="en-US" sz="1600" kern="1200"/>
            <a:t>FOLLOW WITH A DISCUSSION OF THE VARIOUS SCENARIOS THAT WERE ACTED OUT  - THE RESULTS WILL BE INTERESTING BECAUSE THEY WILL COME UP WITH SOME SCENARIO’S THAT ARE REAL AND THINGS THAT THEY KNOW CAN OR DO HAPPEN.</a:t>
          </a:r>
        </a:p>
      </dsp:txBody>
      <dsp:txXfrm>
        <a:off x="7368442" y="1921120"/>
        <a:ext cx="3572859" cy="2677270"/>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11/30/21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1674781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11/30/21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04881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11/30/21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1398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11/30/21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81446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5586B75A-687E-405C-8A0B-8D00578BA2C3}" type="datetimeFigureOut">
              <a:rPr lang="en-US" smtClean="0"/>
              <a:pPr/>
              <a:t>11/30/21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9728563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11/30/21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15959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586B75A-687E-405C-8A0B-8D00578BA2C3}" type="datetimeFigureOut">
              <a:rPr lang="en-US" smtClean="0"/>
              <a:pPr/>
              <a:t>11/30/21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9804015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11/30/21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73535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11/30/21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03434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5586B75A-687E-405C-8A0B-8D00578BA2C3}" type="datetimeFigureOut">
              <a:rPr lang="en-US" smtClean="0"/>
              <a:pPr/>
              <a:t>11/30/21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99748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586B75A-687E-405C-8A0B-8D00578BA2C3}" type="datetimeFigureOut">
              <a:rPr lang="en-US" smtClean="0"/>
              <a:pPr/>
              <a:t>11/30/21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01538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5586B75A-687E-405C-8A0B-8D00578BA2C3}" type="datetimeFigureOut">
              <a:rPr lang="en-US" smtClean="0"/>
              <a:pPr/>
              <a:t>11/30/21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2447747"/>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media" Target="../media/media12.m4a"/><Relationship Id="rId7" Type="http://schemas.openxmlformats.org/officeDocument/2006/relationships/image" Target="../media/image5.jpeg"/><Relationship Id="rId2" Type="http://schemas.openxmlformats.org/officeDocument/2006/relationships/video" Target="https://www.youtube.com/embed/WZrqrzG3UA8?feature=oembed" TargetMode="External"/><Relationship Id="rId1" Type="http://schemas.openxmlformats.org/officeDocument/2006/relationships/video" Target="https://www.youtube.com/embed/EX8_1QF0wDQ?feature=oembed" TargetMode="External"/><Relationship Id="rId6" Type="http://schemas.openxmlformats.org/officeDocument/2006/relationships/image" Target="../media/image4.jpeg"/><Relationship Id="rId5" Type="http://schemas.openxmlformats.org/officeDocument/2006/relationships/slideLayout" Target="../slideLayouts/slideLayout7.xml"/><Relationship Id="rId4" Type="http://schemas.openxmlformats.org/officeDocument/2006/relationships/audio" Target="../media/media12.m4a"/></Relationships>
</file>

<file path=ppt/slides/_rels/slide13.xml.rels><?xml version="1.0" encoding="UTF-8" standalone="yes"?>
<Relationships xmlns="http://schemas.openxmlformats.org/package/2006/relationships"><Relationship Id="rId3" Type="http://schemas.openxmlformats.org/officeDocument/2006/relationships/audio" Target="../media/media13.m4a"/><Relationship Id="rId2" Type="http://schemas.microsoft.com/office/2007/relationships/media" Target="../media/media13.m4a"/><Relationship Id="rId1" Type="http://schemas.openxmlformats.org/officeDocument/2006/relationships/video" Target="https://www.youtube.com/embed/StPGbbBBrI0?feature=oembed" TargetMode="External"/><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6.m4a"/><Relationship Id="rId1" Type="http://schemas.microsoft.com/office/2007/relationships/media" Target="../media/media16.m4a"/><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7.m4a"/><Relationship Id="rId1" Type="http://schemas.microsoft.com/office/2007/relationships/media" Target="../media/media17.m4a"/><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5" Type="http://schemas.openxmlformats.org/officeDocument/2006/relationships/image" Target="../media/image1.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6.xml"/><Relationship Id="rId7" Type="http://schemas.openxmlformats.org/officeDocument/2006/relationships/diagramQuickStyle" Target="../diagrams/quickStyle1.xml"/><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png"/><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0.m4a"/><Relationship Id="rId1" Type="http://schemas.microsoft.com/office/2007/relationships/media" Target="../media/media20.m4a"/><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1.m4a"/><Relationship Id="rId1" Type="http://schemas.microsoft.com/office/2007/relationships/media" Target="../media/media21.m4a"/><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hyperlink" Target="https://www.linkedin.com/pulse/20140808184332-12571684-gossip-the-most-insidious-form-of-bullying" TargetMode="External"/><Relationship Id="rId3" Type="http://schemas.openxmlformats.org/officeDocument/2006/relationships/hyperlink" Target="https://vimeo.com/29742955?utm_campaign=5370367&amp;utm_source=affiliate&amp;utm_channel=affiliate&amp;cjevent=3ffa4180440511ec83c0cb1b0a82b832&amp;clickid=3ffa4180440511ec83c0cb1b0a82b832" TargetMode="External"/><Relationship Id="rId7" Type="http://schemas.openxmlformats.org/officeDocument/2006/relationships/hyperlink" Target="https://www.vatican.va/content/john-paul-ii/en/messages/peace/documents/hf_jp-ii_mes_08121994_xxviii-world-day-for-peace.html" TargetMode="External"/><Relationship Id="rId2" Type="http://schemas.openxmlformats.org/officeDocument/2006/relationships/hyperlink" Target="https://www.catholicregister.org/faith/homilies/item/26630-bullying-is-the-devils-work-pope-says" TargetMode="External"/><Relationship Id="rId1" Type="http://schemas.openxmlformats.org/officeDocument/2006/relationships/slideLayout" Target="../slideLayouts/slideLayout6.xml"/><Relationship Id="rId6" Type="http://schemas.openxmlformats.org/officeDocument/2006/relationships/hyperlink" Target="https://thecatholicassociation.org/human-dignity/" TargetMode="External"/><Relationship Id="rId5" Type="http://schemas.openxmlformats.org/officeDocument/2006/relationships/hyperlink" Target="https://youtu.be/WZrqrzG3UA8" TargetMode="External"/><Relationship Id="rId4" Type="http://schemas.openxmlformats.org/officeDocument/2006/relationships/hyperlink" Target="https://www.insidehazing.com/dr-lipkins"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pacer.org/bullying/" TargetMode="External"/><Relationship Id="rId3" Type="http://schemas.openxmlformats.org/officeDocument/2006/relationships/hyperlink" Target="https://njbullying.org/documents/whatweknowaboutB.pdf" TargetMode="External"/><Relationship Id="rId7" Type="http://schemas.openxmlformats.org/officeDocument/2006/relationships/hyperlink" Target="https://www.healthforteens.co.uk/health/coronavirus/how-to-make-yourself-a-calming-kit/" TargetMode="External"/><Relationship Id="rId2" Type="http://schemas.openxmlformats.org/officeDocument/2006/relationships/hyperlink" Target="https://www.ncbi.nlm.nih.gov/pmc/articles/PMC2435211/" TargetMode="External"/><Relationship Id="rId1" Type="http://schemas.openxmlformats.org/officeDocument/2006/relationships/slideLayout" Target="../slideLayouts/slideLayout6.xml"/><Relationship Id="rId6" Type="http://schemas.openxmlformats.org/officeDocument/2006/relationships/hyperlink" Target="https://www.healthforteens.co.uk/feelings/bullying/cyber-bullying-just-the-facts/" TargetMode="External"/><Relationship Id="rId5" Type="http://schemas.openxmlformats.org/officeDocument/2006/relationships/hyperlink" Target="http://www.ncdsv.org/images/nyvprc_factsforteensbullying.pdf" TargetMode="External"/><Relationship Id="rId4" Type="http://schemas.openxmlformats.org/officeDocument/2006/relationships/hyperlink" Target="https://educateiowa.gov/sites/files/ed/documents/tip%20sheet%20misdirections%20in%20bullying%20prevention.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apa.org/about/policy/bullying.pdf" TargetMode="External"/><Relationship Id="rId2" Type="http://schemas.openxmlformats.org/officeDocument/2006/relationships/hyperlink" Target="https://www.pacer.org/bullying/classroom/middle-highschool/what-should-you-do.asp" TargetMode="External"/><Relationship Id="rId1" Type="http://schemas.openxmlformats.org/officeDocument/2006/relationships/slideLayout" Target="../slideLayouts/slideLayout6.xml"/><Relationship Id="rId4" Type="http://schemas.openxmlformats.org/officeDocument/2006/relationships/hyperlink" Target="https://www.pacer.org/bullying/classroom/middle-highschoo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video" Target="https://www.youtube.com/embed/64LNwrd0fHg?feature=oembed" TargetMode="Externa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8C82-CBF8-8146-A643-D018AFCA66A2}"/>
              </a:ext>
            </a:extLst>
          </p:cNvPr>
          <p:cNvSpPr>
            <a:spLocks noGrp="1"/>
          </p:cNvSpPr>
          <p:nvPr>
            <p:ph type="ctrTitle"/>
          </p:nvPr>
        </p:nvSpPr>
        <p:spPr>
          <a:xfrm>
            <a:off x="1600200" y="2363323"/>
            <a:ext cx="8991600" cy="1692771"/>
          </a:xfrm>
        </p:spPr>
        <p:txBody>
          <a:bodyPr>
            <a:normAutofit/>
          </a:bodyPr>
          <a:lstStyle/>
          <a:p>
            <a:r>
              <a:rPr lang="en-US"/>
              <a:t>Trauma Kit for Bullying</a:t>
            </a:r>
            <a:endParaRPr lang="en-US" dirty="0"/>
          </a:p>
        </p:txBody>
      </p:sp>
      <p:sp>
        <p:nvSpPr>
          <p:cNvPr id="3" name="Subtitle 2">
            <a:extLst>
              <a:ext uri="{FF2B5EF4-FFF2-40B4-BE49-F238E27FC236}">
                <a16:creationId xmlns:a16="http://schemas.microsoft.com/office/drawing/2014/main" id="{8ECE342F-D895-4643-B4D7-0D14FD18BB5A}"/>
              </a:ext>
            </a:extLst>
          </p:cNvPr>
          <p:cNvSpPr>
            <a:spLocks noGrp="1"/>
          </p:cNvSpPr>
          <p:nvPr>
            <p:ph type="subTitle" idx="1"/>
          </p:nvPr>
        </p:nvSpPr>
        <p:spPr>
          <a:xfrm>
            <a:off x="6579220" y="5374888"/>
            <a:ext cx="3995955" cy="758282"/>
          </a:xfrm>
        </p:spPr>
        <p:txBody>
          <a:bodyPr>
            <a:normAutofit/>
          </a:bodyPr>
          <a:lstStyle/>
          <a:p>
            <a:pPr algn="r">
              <a:lnSpc>
                <a:spcPct val="90000"/>
              </a:lnSpc>
            </a:pPr>
            <a:r>
              <a:rPr lang="en-US" sz="1900">
                <a:solidFill>
                  <a:schemeClr val="bg1"/>
                </a:solidFill>
              </a:rPr>
              <a:t>Maria K. Ferguson</a:t>
            </a:r>
          </a:p>
          <a:p>
            <a:pPr algn="r">
              <a:lnSpc>
                <a:spcPct val="90000"/>
              </a:lnSpc>
            </a:pPr>
            <a:r>
              <a:rPr lang="en-US" sz="1900">
                <a:solidFill>
                  <a:schemeClr val="bg1"/>
                </a:solidFill>
              </a:rPr>
              <a:t>November 16, 2021</a:t>
            </a:r>
          </a:p>
        </p:txBody>
      </p:sp>
      <p:pic>
        <p:nvPicPr>
          <p:cNvPr id="4" name="Audio Recording Nov 15, 2021 at 7:01:29 PM" descr="Audio Recording Nov 15, 2021 at 7:01:29 PM">
            <a:hlinkClick r:id="" action="ppaction://media"/>
            <a:extLst>
              <a:ext uri="{FF2B5EF4-FFF2-40B4-BE49-F238E27FC236}">
                <a16:creationId xmlns:a16="http://schemas.microsoft.com/office/drawing/2014/main" id="{BFFD5225-DF8D-A94F-A65A-977A8CA1D62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130223" y="4309091"/>
            <a:ext cx="812800" cy="812800"/>
          </a:xfrm>
          <a:prstGeom prst="rect">
            <a:avLst/>
          </a:prstGeom>
        </p:spPr>
      </p:pic>
    </p:spTree>
    <p:extLst>
      <p:ext uri="{BB962C8B-B14F-4D97-AF65-F5344CB8AC3E}">
        <p14:creationId xmlns:p14="http://schemas.microsoft.com/office/powerpoint/2010/main" val="261602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C1289A-31F3-7443-8D31-07A5E2A0DE0B}"/>
              </a:ext>
            </a:extLst>
          </p:cNvPr>
          <p:cNvSpPr/>
          <p:nvPr/>
        </p:nvSpPr>
        <p:spPr>
          <a:xfrm>
            <a:off x="2023534" y="287867"/>
            <a:ext cx="8229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6E733F6-026C-0340-AD31-779529C36FEF}"/>
              </a:ext>
            </a:extLst>
          </p:cNvPr>
          <p:cNvSpPr/>
          <p:nvPr/>
        </p:nvSpPr>
        <p:spPr>
          <a:xfrm>
            <a:off x="254001" y="270932"/>
            <a:ext cx="11768666" cy="6140142"/>
          </a:xfrm>
          <a:prstGeom prst="rect">
            <a:avLst/>
          </a:prstGeom>
        </p:spPr>
        <p:txBody>
          <a:bodyPr wrap="square">
            <a:spAutoFit/>
          </a:bodyPr>
          <a:lstStyle/>
          <a:p>
            <a:endParaRPr lang="en-US" sz="2500" b="1" dirty="0">
              <a:solidFill>
                <a:srgbClr val="1B1B1B"/>
              </a:solidFill>
              <a:latin typeface="Merriweather Web"/>
            </a:endParaRPr>
          </a:p>
          <a:p>
            <a:endParaRPr lang="en-US" sz="2500" b="1" dirty="0">
              <a:solidFill>
                <a:srgbClr val="1B1B1B"/>
              </a:solidFill>
              <a:latin typeface="Merriweather Web"/>
            </a:endParaRPr>
          </a:p>
          <a:p>
            <a:endParaRPr lang="en-US" sz="2500" b="1" dirty="0">
              <a:solidFill>
                <a:srgbClr val="1B1B1B"/>
              </a:solidFill>
              <a:latin typeface="Merriweather Web"/>
            </a:endParaRPr>
          </a:p>
          <a:p>
            <a:pPr>
              <a:buFont typeface="Arial" panose="020B0604020202020204" pitchFamily="34" charset="0"/>
              <a:buChar char="•"/>
            </a:pPr>
            <a:r>
              <a:rPr lang="en-US" sz="2500" dirty="0">
                <a:solidFill>
                  <a:srgbClr val="1B1B1B"/>
                </a:solidFill>
                <a:latin typeface="Source Sans Pro Web"/>
              </a:rPr>
              <a:t>Intervene immediately. It is ok to get another adult to help.</a:t>
            </a:r>
          </a:p>
          <a:p>
            <a:endParaRPr lang="en-US" sz="2500" dirty="0">
              <a:solidFill>
                <a:srgbClr val="1B1B1B"/>
              </a:solidFill>
              <a:latin typeface="Source Sans Pro Web"/>
            </a:endParaRPr>
          </a:p>
          <a:p>
            <a:pPr>
              <a:buFont typeface="Arial" panose="020B0604020202020204" pitchFamily="34" charset="0"/>
              <a:buChar char="•"/>
            </a:pPr>
            <a:r>
              <a:rPr lang="en-US" sz="2500" dirty="0">
                <a:solidFill>
                  <a:srgbClr val="1B1B1B"/>
                </a:solidFill>
                <a:latin typeface="Source Sans Pro Web"/>
              </a:rPr>
              <a:t>Separate the kids involved.</a:t>
            </a:r>
          </a:p>
          <a:p>
            <a:pPr>
              <a:buFont typeface="Arial" panose="020B0604020202020204" pitchFamily="34" charset="0"/>
              <a:buChar char="•"/>
            </a:pPr>
            <a:endParaRPr lang="en-US" sz="2500" dirty="0">
              <a:solidFill>
                <a:srgbClr val="1B1B1B"/>
              </a:solidFill>
              <a:latin typeface="Source Sans Pro Web"/>
            </a:endParaRPr>
          </a:p>
          <a:p>
            <a:pPr>
              <a:buFont typeface="Arial" panose="020B0604020202020204" pitchFamily="34" charset="0"/>
              <a:buChar char="•"/>
            </a:pPr>
            <a:r>
              <a:rPr lang="en-US" sz="2500" dirty="0">
                <a:solidFill>
                  <a:srgbClr val="1B1B1B"/>
                </a:solidFill>
                <a:latin typeface="Source Sans Pro Web"/>
              </a:rPr>
              <a:t>Make sure everyone is safe.</a:t>
            </a:r>
          </a:p>
          <a:p>
            <a:pPr>
              <a:buFont typeface="Arial" panose="020B0604020202020204" pitchFamily="34" charset="0"/>
              <a:buChar char="•"/>
            </a:pPr>
            <a:endParaRPr lang="en-US" sz="2500" dirty="0">
              <a:solidFill>
                <a:srgbClr val="1B1B1B"/>
              </a:solidFill>
              <a:latin typeface="Source Sans Pro Web"/>
            </a:endParaRPr>
          </a:p>
          <a:p>
            <a:pPr>
              <a:buFont typeface="Arial" panose="020B0604020202020204" pitchFamily="34" charset="0"/>
              <a:buChar char="•"/>
            </a:pPr>
            <a:r>
              <a:rPr lang="en-US" sz="2500" dirty="0">
                <a:solidFill>
                  <a:srgbClr val="1B1B1B"/>
                </a:solidFill>
                <a:latin typeface="Source Sans Pro Web"/>
              </a:rPr>
              <a:t>Meet any immediate medical or mental health needs.</a:t>
            </a:r>
          </a:p>
          <a:p>
            <a:pPr>
              <a:buFont typeface="Arial" panose="020B0604020202020204" pitchFamily="34" charset="0"/>
              <a:buChar char="•"/>
            </a:pPr>
            <a:endParaRPr lang="en-US" sz="2500" dirty="0">
              <a:solidFill>
                <a:srgbClr val="1B1B1B"/>
              </a:solidFill>
              <a:latin typeface="Source Sans Pro Web"/>
            </a:endParaRPr>
          </a:p>
          <a:p>
            <a:pPr>
              <a:buFont typeface="Arial" panose="020B0604020202020204" pitchFamily="34" charset="0"/>
              <a:buChar char="•"/>
            </a:pPr>
            <a:r>
              <a:rPr lang="en-US" sz="2500" dirty="0">
                <a:solidFill>
                  <a:srgbClr val="1B1B1B"/>
                </a:solidFill>
                <a:latin typeface="Source Sans Pro Web"/>
              </a:rPr>
              <a:t>Stay calm. Reassure the kids involved, including bystanders.</a:t>
            </a:r>
          </a:p>
          <a:p>
            <a:pPr>
              <a:buFont typeface="Arial" panose="020B0604020202020204" pitchFamily="34" charset="0"/>
              <a:buChar char="•"/>
            </a:pPr>
            <a:endParaRPr lang="en-US" sz="2500" dirty="0">
              <a:solidFill>
                <a:srgbClr val="1B1B1B"/>
              </a:solidFill>
              <a:latin typeface="Source Sans Pro Web"/>
            </a:endParaRPr>
          </a:p>
          <a:p>
            <a:pPr>
              <a:buFont typeface="Arial" panose="020B0604020202020204" pitchFamily="34" charset="0"/>
              <a:buChar char="•"/>
            </a:pPr>
            <a:r>
              <a:rPr lang="en-US" sz="2500" dirty="0">
                <a:solidFill>
                  <a:srgbClr val="1B1B1B"/>
                </a:solidFill>
                <a:latin typeface="Source Sans Pro Web"/>
              </a:rPr>
              <a:t>Model respectful behavior when you intervene.</a:t>
            </a:r>
          </a:p>
          <a:p>
            <a:pPr>
              <a:buFont typeface="Arial" panose="020B0604020202020204" pitchFamily="34" charset="0"/>
              <a:buChar char="•"/>
            </a:pPr>
            <a:endParaRPr lang="en-US" sz="2500" dirty="0">
              <a:solidFill>
                <a:srgbClr val="1B1B1B"/>
              </a:solidFill>
              <a:latin typeface="Source Sans Pro Web"/>
            </a:endParaRPr>
          </a:p>
          <a:p>
            <a:endParaRPr lang="en-US" b="0" i="0" u="none" strike="noStrike" dirty="0">
              <a:solidFill>
                <a:srgbClr val="1B1B1B"/>
              </a:solidFill>
              <a:effectLst/>
              <a:latin typeface="Source Sans Pro Web"/>
            </a:endParaRPr>
          </a:p>
        </p:txBody>
      </p:sp>
      <p:sp>
        <p:nvSpPr>
          <p:cNvPr id="4" name="Title 1">
            <a:extLst>
              <a:ext uri="{FF2B5EF4-FFF2-40B4-BE49-F238E27FC236}">
                <a16:creationId xmlns:a16="http://schemas.microsoft.com/office/drawing/2014/main" id="{DE176416-A98C-4E40-B521-6F89702FC087}"/>
              </a:ext>
            </a:extLst>
          </p:cNvPr>
          <p:cNvSpPr txBox="1">
            <a:spLocks/>
          </p:cNvSpPr>
          <p:nvPr/>
        </p:nvSpPr>
        <p:spPr>
          <a:xfrm>
            <a:off x="1481667" y="442602"/>
            <a:ext cx="8813800" cy="759665"/>
          </a:xfrm>
          <a:prstGeom prst="rect">
            <a:avLst/>
          </a:prstGeom>
        </p:spPr>
        <p:txBody>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What a Parent or guardian can do</a:t>
            </a:r>
          </a:p>
        </p:txBody>
      </p:sp>
      <p:pic>
        <p:nvPicPr>
          <p:cNvPr id="6" name="Audio Recording Nov 15, 2021 at 7:15:38 PM" descr="Audio Recording Nov 15, 2021 at 7:15:38 PM">
            <a:hlinkClick r:id="" action="ppaction://media"/>
            <a:extLst>
              <a:ext uri="{FF2B5EF4-FFF2-40B4-BE49-F238E27FC236}">
                <a16:creationId xmlns:a16="http://schemas.microsoft.com/office/drawing/2014/main" id="{A896F6C1-E324-1143-9FFC-5B25C685A2F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482667" y="4897894"/>
            <a:ext cx="812800" cy="812800"/>
          </a:xfrm>
          <a:prstGeom prst="rect">
            <a:avLst/>
          </a:prstGeom>
        </p:spPr>
      </p:pic>
    </p:spTree>
    <p:extLst>
      <p:ext uri="{BB962C8B-B14F-4D97-AF65-F5344CB8AC3E}">
        <p14:creationId xmlns:p14="http://schemas.microsoft.com/office/powerpoint/2010/main" val="280996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12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337970-35E5-5B44-8DBC-FAAB74524B87}"/>
              </a:ext>
            </a:extLst>
          </p:cNvPr>
          <p:cNvSpPr/>
          <p:nvPr/>
        </p:nvSpPr>
        <p:spPr>
          <a:xfrm>
            <a:off x="474133" y="762000"/>
            <a:ext cx="10938934" cy="5093702"/>
          </a:xfrm>
          <a:prstGeom prst="rect">
            <a:avLst/>
          </a:prstGeom>
        </p:spPr>
        <p:txBody>
          <a:bodyPr wrap="square">
            <a:spAutoFit/>
          </a:bodyPr>
          <a:lstStyle/>
          <a:p>
            <a:endParaRPr lang="en-US" sz="2500" b="1" dirty="0">
              <a:solidFill>
                <a:srgbClr val="1B1B1B"/>
              </a:solidFill>
              <a:latin typeface="Merriweather Web"/>
            </a:endParaRPr>
          </a:p>
          <a:p>
            <a:endParaRPr lang="en-US" sz="2500" b="1" dirty="0">
              <a:solidFill>
                <a:srgbClr val="1B1B1B"/>
              </a:solidFill>
              <a:latin typeface="Merriweather Web"/>
            </a:endParaRPr>
          </a:p>
          <a:p>
            <a:pPr>
              <a:buFont typeface="Arial" panose="020B0604020202020204" pitchFamily="34" charset="0"/>
              <a:buChar char="•"/>
            </a:pPr>
            <a:r>
              <a:rPr lang="en-US" sz="2500" dirty="0">
                <a:solidFill>
                  <a:srgbClr val="1B1B1B"/>
                </a:solidFill>
                <a:latin typeface="Source Sans Pro Web"/>
              </a:rPr>
              <a:t>Don’t ignore it. Don’t think kids can work it out without adult help.</a:t>
            </a:r>
          </a:p>
          <a:p>
            <a:pPr>
              <a:buFont typeface="Arial" panose="020B0604020202020204" pitchFamily="34" charset="0"/>
              <a:buChar char="•"/>
            </a:pPr>
            <a:endParaRPr lang="en-US" sz="2500" dirty="0">
              <a:solidFill>
                <a:srgbClr val="1B1B1B"/>
              </a:solidFill>
              <a:latin typeface="Source Sans Pro Web"/>
            </a:endParaRPr>
          </a:p>
          <a:p>
            <a:pPr>
              <a:buFont typeface="Arial" panose="020B0604020202020204" pitchFamily="34" charset="0"/>
              <a:buChar char="•"/>
            </a:pPr>
            <a:r>
              <a:rPr lang="en-US" sz="2500" dirty="0">
                <a:solidFill>
                  <a:srgbClr val="1B1B1B"/>
                </a:solidFill>
                <a:latin typeface="Source Sans Pro Web"/>
              </a:rPr>
              <a:t>Don’t immediately try to sort out the facts.</a:t>
            </a:r>
          </a:p>
          <a:p>
            <a:pPr>
              <a:buFont typeface="Arial" panose="020B0604020202020204" pitchFamily="34" charset="0"/>
              <a:buChar char="•"/>
            </a:pPr>
            <a:endParaRPr lang="en-US" sz="2500" dirty="0">
              <a:solidFill>
                <a:srgbClr val="1B1B1B"/>
              </a:solidFill>
              <a:latin typeface="Source Sans Pro Web"/>
            </a:endParaRPr>
          </a:p>
          <a:p>
            <a:pPr>
              <a:buFont typeface="Arial" panose="020B0604020202020204" pitchFamily="34" charset="0"/>
              <a:buChar char="•"/>
            </a:pPr>
            <a:r>
              <a:rPr lang="en-US" sz="2500" dirty="0">
                <a:solidFill>
                  <a:srgbClr val="1B1B1B"/>
                </a:solidFill>
                <a:latin typeface="Source Sans Pro Web"/>
              </a:rPr>
              <a:t>Don’t force other kids to say publicly what they saw.</a:t>
            </a:r>
          </a:p>
          <a:p>
            <a:pPr>
              <a:buFont typeface="Arial" panose="020B0604020202020204" pitchFamily="34" charset="0"/>
              <a:buChar char="•"/>
            </a:pPr>
            <a:endParaRPr lang="en-US" sz="2500" dirty="0">
              <a:solidFill>
                <a:srgbClr val="1B1B1B"/>
              </a:solidFill>
              <a:latin typeface="Source Sans Pro Web"/>
            </a:endParaRPr>
          </a:p>
          <a:p>
            <a:pPr>
              <a:buFont typeface="Arial" panose="020B0604020202020204" pitchFamily="34" charset="0"/>
              <a:buChar char="•"/>
            </a:pPr>
            <a:r>
              <a:rPr lang="en-US" sz="2500" dirty="0">
                <a:solidFill>
                  <a:srgbClr val="1B1B1B"/>
                </a:solidFill>
                <a:latin typeface="Source Sans Pro Web"/>
              </a:rPr>
              <a:t>Don’t question the children involved in front of other kids.</a:t>
            </a:r>
          </a:p>
          <a:p>
            <a:pPr>
              <a:buFont typeface="Arial" panose="020B0604020202020204" pitchFamily="34" charset="0"/>
              <a:buChar char="•"/>
            </a:pPr>
            <a:endParaRPr lang="en-US" sz="2500" dirty="0">
              <a:solidFill>
                <a:srgbClr val="1B1B1B"/>
              </a:solidFill>
              <a:latin typeface="Source Sans Pro Web"/>
            </a:endParaRPr>
          </a:p>
          <a:p>
            <a:pPr>
              <a:buFont typeface="Arial" panose="020B0604020202020204" pitchFamily="34" charset="0"/>
              <a:buChar char="•"/>
            </a:pPr>
            <a:r>
              <a:rPr lang="en-US" sz="2500" dirty="0">
                <a:solidFill>
                  <a:srgbClr val="1B1B1B"/>
                </a:solidFill>
                <a:latin typeface="Source Sans Pro Web"/>
              </a:rPr>
              <a:t>Don’t talk to the kids involved together, only separately.</a:t>
            </a:r>
          </a:p>
          <a:p>
            <a:pPr>
              <a:buFont typeface="Arial" panose="020B0604020202020204" pitchFamily="34" charset="0"/>
              <a:buChar char="•"/>
            </a:pPr>
            <a:endParaRPr lang="en-US" sz="2500" dirty="0">
              <a:solidFill>
                <a:srgbClr val="1B1B1B"/>
              </a:solidFill>
              <a:latin typeface="Source Sans Pro Web"/>
            </a:endParaRPr>
          </a:p>
          <a:p>
            <a:pPr>
              <a:buFont typeface="Arial" panose="020B0604020202020204" pitchFamily="34" charset="0"/>
              <a:buChar char="•"/>
            </a:pPr>
            <a:r>
              <a:rPr lang="en-US" sz="2500" dirty="0">
                <a:solidFill>
                  <a:srgbClr val="1B1B1B"/>
                </a:solidFill>
                <a:latin typeface="Source Sans Pro Web"/>
              </a:rPr>
              <a:t>Don’t make the kids involved apologize or patch up relations on the spot.</a:t>
            </a:r>
            <a:endParaRPr lang="en-US" sz="2500" dirty="0"/>
          </a:p>
        </p:txBody>
      </p:sp>
      <p:sp>
        <p:nvSpPr>
          <p:cNvPr id="4" name="Rectangle 3">
            <a:extLst>
              <a:ext uri="{FF2B5EF4-FFF2-40B4-BE49-F238E27FC236}">
                <a16:creationId xmlns:a16="http://schemas.microsoft.com/office/drawing/2014/main" id="{05AB736D-01A9-6E48-A04D-B40566BE26AE}"/>
              </a:ext>
            </a:extLst>
          </p:cNvPr>
          <p:cNvSpPr/>
          <p:nvPr/>
        </p:nvSpPr>
        <p:spPr>
          <a:xfrm>
            <a:off x="2023534" y="287867"/>
            <a:ext cx="8229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rPr>
              <a:t>AVOID  THESE COMMON MISTAKES</a:t>
            </a:r>
          </a:p>
        </p:txBody>
      </p:sp>
      <p:pic>
        <p:nvPicPr>
          <p:cNvPr id="5" name="Audio Recording Nov 15, 2021 at 7:16:21 PM" descr="Audio Recording Nov 15, 2021 at 7:16:21 PM">
            <a:hlinkClick r:id="" action="ppaction://media"/>
            <a:extLst>
              <a:ext uri="{FF2B5EF4-FFF2-40B4-BE49-F238E27FC236}">
                <a16:creationId xmlns:a16="http://schemas.microsoft.com/office/drawing/2014/main" id="{DF77F2A6-662C-6F41-8027-7A892E7EDAA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253134" y="3720023"/>
            <a:ext cx="812800" cy="812800"/>
          </a:xfrm>
          <a:prstGeom prst="rect">
            <a:avLst/>
          </a:prstGeom>
        </p:spPr>
      </p:pic>
    </p:spTree>
    <p:extLst>
      <p:ext uri="{BB962C8B-B14F-4D97-AF65-F5344CB8AC3E}">
        <p14:creationId xmlns:p14="http://schemas.microsoft.com/office/powerpoint/2010/main" val="401901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87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Online Media 1" descr="Meet Dr. Susan Lipkins">
            <a:hlinkClick r:id="" action="ppaction://media"/>
            <a:extLst>
              <a:ext uri="{FF2B5EF4-FFF2-40B4-BE49-F238E27FC236}">
                <a16:creationId xmlns:a16="http://schemas.microsoft.com/office/drawing/2014/main" id="{DFDE2EFF-2EB6-CC47-A393-3D34E180331E}"/>
              </a:ext>
            </a:extLst>
          </p:cNvPr>
          <p:cNvPicPr>
            <a:picLocks noRot="1" noChangeAspect="1"/>
          </p:cNvPicPr>
          <p:nvPr>
            <a:videoFile r:link="rId1"/>
          </p:nvPr>
        </p:nvPicPr>
        <p:blipFill>
          <a:blip r:embed="rId6"/>
          <a:stretch>
            <a:fillRect/>
          </a:stretch>
        </p:blipFill>
        <p:spPr>
          <a:xfrm>
            <a:off x="406401" y="2436743"/>
            <a:ext cx="5130800" cy="3848100"/>
          </a:xfrm>
          <a:prstGeom prst="rect">
            <a:avLst/>
          </a:prstGeom>
        </p:spPr>
      </p:pic>
      <p:sp>
        <p:nvSpPr>
          <p:cNvPr id="3" name="TextBox 2">
            <a:extLst>
              <a:ext uri="{FF2B5EF4-FFF2-40B4-BE49-F238E27FC236}">
                <a16:creationId xmlns:a16="http://schemas.microsoft.com/office/drawing/2014/main" id="{0AC82021-E5C7-B744-8FB8-86139178F491}"/>
              </a:ext>
            </a:extLst>
          </p:cNvPr>
          <p:cNvSpPr txBox="1"/>
          <p:nvPr/>
        </p:nvSpPr>
        <p:spPr>
          <a:xfrm>
            <a:off x="982133" y="573157"/>
            <a:ext cx="9925218" cy="707886"/>
          </a:xfrm>
          <a:prstGeom prst="rect">
            <a:avLst/>
          </a:prstGeom>
          <a:noFill/>
        </p:spPr>
        <p:txBody>
          <a:bodyPr wrap="none" rtlCol="0">
            <a:spAutoFit/>
          </a:bodyPr>
          <a:lstStyle/>
          <a:p>
            <a:r>
              <a:rPr lang="en-US" sz="4000" dirty="0"/>
              <a:t>Hazing Video – for parents, educators, teachers</a:t>
            </a:r>
          </a:p>
        </p:txBody>
      </p:sp>
      <p:sp>
        <p:nvSpPr>
          <p:cNvPr id="4" name="TextBox 3">
            <a:extLst>
              <a:ext uri="{FF2B5EF4-FFF2-40B4-BE49-F238E27FC236}">
                <a16:creationId xmlns:a16="http://schemas.microsoft.com/office/drawing/2014/main" id="{2F0F2DB2-A36A-D348-977C-C57F1ED0D866}"/>
              </a:ext>
            </a:extLst>
          </p:cNvPr>
          <p:cNvSpPr txBox="1"/>
          <p:nvPr/>
        </p:nvSpPr>
        <p:spPr>
          <a:xfrm>
            <a:off x="1134533" y="1397255"/>
            <a:ext cx="10261599" cy="646331"/>
          </a:xfrm>
          <a:prstGeom prst="rect">
            <a:avLst/>
          </a:prstGeom>
          <a:noFill/>
        </p:spPr>
        <p:txBody>
          <a:bodyPr wrap="square" rtlCol="0">
            <a:spAutoFit/>
          </a:bodyPr>
          <a:lstStyle/>
          <a:p>
            <a:r>
              <a:rPr lang="en-US" dirty="0"/>
              <a:t>This is a special case of Bullying that occurs in groups such as sports teams, military, some fraternities/sororities,  workplaces, and other groups where there are initiations or rallying of some sort.  </a:t>
            </a:r>
          </a:p>
        </p:txBody>
      </p:sp>
      <p:pic>
        <p:nvPicPr>
          <p:cNvPr id="6" name="Online Media 5" descr="&quot;Breathe, Nolan, Breathe - The Nolan Burch Story&quot; - Full Documentary">
            <a:hlinkClick r:id="" action="ppaction://media"/>
            <a:extLst>
              <a:ext uri="{FF2B5EF4-FFF2-40B4-BE49-F238E27FC236}">
                <a16:creationId xmlns:a16="http://schemas.microsoft.com/office/drawing/2014/main" id="{B2E9A04E-9D12-B24F-B732-DBD377A52C5B}"/>
              </a:ext>
            </a:extLst>
          </p:cNvPr>
          <p:cNvPicPr>
            <a:picLocks noRot="1" noChangeAspect="1"/>
          </p:cNvPicPr>
          <p:nvPr>
            <a:videoFile r:link="rId2"/>
          </p:nvPr>
        </p:nvPicPr>
        <p:blipFill>
          <a:blip r:embed="rId7"/>
          <a:stretch>
            <a:fillRect/>
          </a:stretch>
        </p:blipFill>
        <p:spPr>
          <a:xfrm>
            <a:off x="6328309" y="3272367"/>
            <a:ext cx="5331816" cy="3012476"/>
          </a:xfrm>
          <a:prstGeom prst="rect">
            <a:avLst/>
          </a:prstGeom>
        </p:spPr>
      </p:pic>
      <p:sp>
        <p:nvSpPr>
          <p:cNvPr id="7" name="TextBox 6">
            <a:extLst>
              <a:ext uri="{FF2B5EF4-FFF2-40B4-BE49-F238E27FC236}">
                <a16:creationId xmlns:a16="http://schemas.microsoft.com/office/drawing/2014/main" id="{14D2EDB2-7B04-1C46-A865-ABC21794A46B}"/>
              </a:ext>
            </a:extLst>
          </p:cNvPr>
          <p:cNvSpPr txBox="1"/>
          <p:nvPr/>
        </p:nvSpPr>
        <p:spPr>
          <a:xfrm flipH="1">
            <a:off x="6654801" y="2215345"/>
            <a:ext cx="3275499" cy="923330"/>
          </a:xfrm>
          <a:prstGeom prst="rect">
            <a:avLst/>
          </a:prstGeom>
          <a:noFill/>
        </p:spPr>
        <p:txBody>
          <a:bodyPr wrap="square" rtlCol="0">
            <a:spAutoFit/>
          </a:bodyPr>
          <a:lstStyle/>
          <a:p>
            <a:r>
              <a:rPr lang="en-US" dirty="0"/>
              <a:t>Breathe Nolan, Breathe – CAUTION- not for children to watch</a:t>
            </a:r>
          </a:p>
        </p:txBody>
      </p:sp>
      <p:pic>
        <p:nvPicPr>
          <p:cNvPr id="8" name="Audio Recording Nov 15, 2021 at 7:17:20 PM" descr="Audio Recording Nov 15, 2021 at 7:17:20 PM">
            <a:hlinkClick r:id="" action="ppaction://media"/>
            <a:extLst>
              <a:ext uri="{FF2B5EF4-FFF2-40B4-BE49-F238E27FC236}">
                <a16:creationId xmlns:a16="http://schemas.microsoft.com/office/drawing/2014/main" id="{AAEA408C-D7B5-9B4E-A707-3A8E32EC42AE}"/>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0271263" y="2052189"/>
            <a:ext cx="812800" cy="812800"/>
          </a:xfrm>
          <a:prstGeom prst="rect">
            <a:avLst/>
          </a:prstGeom>
        </p:spPr>
      </p:pic>
    </p:spTree>
    <p:extLst>
      <p:ext uri="{BB962C8B-B14F-4D97-AF65-F5344CB8AC3E}">
        <p14:creationId xmlns:p14="http://schemas.microsoft.com/office/powerpoint/2010/main" val="324709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6"/>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4531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2"/>
                </p:tgtEl>
              </p:cMediaNode>
            </p:video>
            <p:seq concurrent="1" nextAc="seek">
              <p:cTn id="16" restart="whenNotActive" fill="hold" evtFilter="cancelBubble" nodeType="interactiveSeq">
                <p:stCondLst>
                  <p:cond evt="onClick" delay="0">
                    <p:tgtEl>
                      <p:spTgt spid="2"/>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2"/>
                                        </p:tgtEl>
                                      </p:cBhvr>
                                    </p:cmd>
                                  </p:childTnLst>
                                </p:cTn>
                              </p:par>
                            </p:childTnLst>
                          </p:cTn>
                        </p:par>
                      </p:childTnLst>
                    </p:cTn>
                  </p:par>
                </p:childTnLst>
              </p:cTn>
              <p:nextCondLst>
                <p:cond evt="onClick" delay="0">
                  <p:tgtEl>
                    <p:spTgt spid="2"/>
                  </p:tgtEl>
                </p:cond>
              </p:nextCondLst>
            </p:seq>
            <p:video>
              <p:cMediaNode vol="80000">
                <p:cTn id="21" fill="hold" display="0">
                  <p:stCondLst>
                    <p:cond delay="indefinite"/>
                  </p:stCondLst>
                </p:cTn>
                <p:tgtEl>
                  <p:spTgt spid="6"/>
                </p:tgtEl>
              </p:cMediaNode>
            </p:video>
            <p:seq concurrent="1" nextAc="seek">
              <p:cTn id="22" restart="whenNotActive" fill="hold" evtFilter="cancelBubble" nodeType="interactiveSeq">
                <p:stCondLst>
                  <p:cond evt="onClick" delay="0">
                    <p:tgtEl>
                      <p:spTgt spid="6"/>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6"/>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7C391-0886-B243-B506-9EA8720E72D8}"/>
              </a:ext>
            </a:extLst>
          </p:cNvPr>
          <p:cNvSpPr>
            <a:spLocks noGrp="1"/>
          </p:cNvSpPr>
          <p:nvPr>
            <p:ph type="ctrTitle"/>
          </p:nvPr>
        </p:nvSpPr>
        <p:spPr>
          <a:xfrm>
            <a:off x="1587500" y="487306"/>
            <a:ext cx="9017000" cy="867664"/>
          </a:xfrm>
        </p:spPr>
        <p:txBody>
          <a:bodyPr>
            <a:normAutofit fontScale="90000"/>
          </a:bodyPr>
          <a:lstStyle/>
          <a:p>
            <a:r>
              <a:rPr lang="en-US" dirty="0"/>
              <a:t>Bystanders</a:t>
            </a:r>
          </a:p>
        </p:txBody>
      </p:sp>
      <p:sp>
        <p:nvSpPr>
          <p:cNvPr id="3" name="Subtitle 2">
            <a:extLst>
              <a:ext uri="{FF2B5EF4-FFF2-40B4-BE49-F238E27FC236}">
                <a16:creationId xmlns:a16="http://schemas.microsoft.com/office/drawing/2014/main" id="{29CD3496-9CCC-8142-836B-2A6D881199CF}"/>
              </a:ext>
            </a:extLst>
          </p:cNvPr>
          <p:cNvSpPr>
            <a:spLocks noGrp="1"/>
          </p:cNvSpPr>
          <p:nvPr>
            <p:ph type="subTitle" idx="1"/>
          </p:nvPr>
        </p:nvSpPr>
        <p:spPr>
          <a:xfrm>
            <a:off x="2795258" y="1606786"/>
            <a:ext cx="6801612" cy="1239894"/>
          </a:xfrm>
        </p:spPr>
        <p:txBody>
          <a:bodyPr>
            <a:normAutofit/>
          </a:bodyPr>
          <a:lstStyle/>
          <a:p>
            <a:r>
              <a:rPr lang="en-US" sz="4000" dirty="0"/>
              <a:t>Become Upstanders</a:t>
            </a:r>
          </a:p>
        </p:txBody>
      </p:sp>
      <p:pic>
        <p:nvPicPr>
          <p:cNvPr id="5" name="Online Media 4" descr="Bystander Video - English (Closed Captions)">
            <a:hlinkClick r:id="" action="ppaction://media"/>
            <a:extLst>
              <a:ext uri="{FF2B5EF4-FFF2-40B4-BE49-F238E27FC236}">
                <a16:creationId xmlns:a16="http://schemas.microsoft.com/office/drawing/2014/main" id="{61A2592E-62BB-B347-A7F6-0140CE8017FE}"/>
              </a:ext>
            </a:extLst>
          </p:cNvPr>
          <p:cNvPicPr>
            <a:picLocks noRot="1" noChangeAspect="1"/>
          </p:cNvPicPr>
          <p:nvPr>
            <a:videoFile r:link="rId1"/>
          </p:nvPr>
        </p:nvPicPr>
        <p:blipFill>
          <a:blip r:embed="rId5"/>
          <a:stretch>
            <a:fillRect/>
          </a:stretch>
        </p:blipFill>
        <p:spPr>
          <a:xfrm>
            <a:off x="3250795" y="2785161"/>
            <a:ext cx="6346075" cy="3585533"/>
          </a:xfrm>
          <a:prstGeom prst="rect">
            <a:avLst/>
          </a:prstGeom>
        </p:spPr>
      </p:pic>
      <p:pic>
        <p:nvPicPr>
          <p:cNvPr id="6" name="Audio Recording Nov 15, 2021 at 7:18:17 PM" descr="Audio Recording Nov 15, 2021 at 7:18:17 PM">
            <a:hlinkClick r:id="" action="ppaction://media"/>
            <a:extLst>
              <a:ext uri="{FF2B5EF4-FFF2-40B4-BE49-F238E27FC236}">
                <a16:creationId xmlns:a16="http://schemas.microsoft.com/office/drawing/2014/main" id="{79BA8456-2917-0147-A1A1-488817E32CDE}"/>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0401085" y="5021881"/>
            <a:ext cx="812800" cy="812800"/>
          </a:xfrm>
          <a:prstGeom prst="rect">
            <a:avLst/>
          </a:prstGeom>
        </p:spPr>
      </p:pic>
    </p:spTree>
    <p:extLst>
      <p:ext uri="{BB962C8B-B14F-4D97-AF65-F5344CB8AC3E}">
        <p14:creationId xmlns:p14="http://schemas.microsoft.com/office/powerpoint/2010/main" val="95341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539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audio>
              <p:cMediaNode vol="80000">
                <p:cTn id="1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71672A-8A70-9F48-98AE-867DAA09F442}"/>
              </a:ext>
            </a:extLst>
          </p:cNvPr>
          <p:cNvSpPr/>
          <p:nvPr/>
        </p:nvSpPr>
        <p:spPr>
          <a:xfrm>
            <a:off x="982133" y="643466"/>
            <a:ext cx="10312400" cy="5093702"/>
          </a:xfrm>
          <a:prstGeom prst="rect">
            <a:avLst/>
          </a:prstGeom>
        </p:spPr>
        <p:txBody>
          <a:bodyPr wrap="square">
            <a:spAutoFit/>
          </a:bodyPr>
          <a:lstStyle/>
          <a:p>
            <a:r>
              <a:rPr lang="en-US" sz="4000" dirty="0">
                <a:solidFill>
                  <a:srgbClr val="1B1B1B"/>
                </a:solidFill>
                <a:latin typeface="Source Sans Pro Web"/>
              </a:rPr>
              <a:t>Did you see someone get Bullied?</a:t>
            </a:r>
          </a:p>
          <a:p>
            <a:endParaRPr lang="en-US" sz="2500" dirty="0">
              <a:solidFill>
                <a:srgbClr val="1B1B1B"/>
              </a:solidFill>
              <a:latin typeface="Source Sans Pro Web"/>
            </a:endParaRPr>
          </a:p>
          <a:p>
            <a:r>
              <a:rPr lang="en-US" sz="2500" dirty="0">
                <a:solidFill>
                  <a:srgbClr val="1B1B1B"/>
                </a:solidFill>
                <a:latin typeface="Source Sans Pro Web"/>
              </a:rPr>
              <a:t>1.Talk to an adult that you trust</a:t>
            </a:r>
          </a:p>
          <a:p>
            <a:endParaRPr lang="en-US" sz="2500" dirty="0">
              <a:solidFill>
                <a:srgbClr val="1B1B1B"/>
              </a:solidFill>
              <a:latin typeface="Source Sans Pro Web"/>
            </a:endParaRPr>
          </a:p>
          <a:p>
            <a:r>
              <a:rPr lang="en-US" sz="2000" dirty="0">
                <a:solidFill>
                  <a:srgbClr val="1B1B1B"/>
                </a:solidFill>
                <a:latin typeface="Source Sans Pro Web"/>
              </a:rPr>
              <a:t>Adults, parents, teachers, or other adults need to know when bad things happen so they can help.</a:t>
            </a:r>
          </a:p>
          <a:p>
            <a:endParaRPr lang="en-US" sz="2000" dirty="0">
              <a:solidFill>
                <a:srgbClr val="1B1B1B"/>
              </a:solidFill>
              <a:latin typeface="Source Sans Pro Web"/>
            </a:endParaRPr>
          </a:p>
          <a:p>
            <a:r>
              <a:rPr lang="en-US" sz="2500" dirty="0">
                <a:solidFill>
                  <a:srgbClr val="1B1B1B"/>
                </a:solidFill>
                <a:latin typeface="Source Sans Pro Web"/>
              </a:rPr>
              <a:t>2. Be kind to the kid being bullied.</a:t>
            </a:r>
          </a:p>
          <a:p>
            <a:r>
              <a:rPr lang="en-US" sz="2500" dirty="0">
                <a:solidFill>
                  <a:srgbClr val="1B1B1B"/>
                </a:solidFill>
                <a:latin typeface="Source Sans Pro Web"/>
              </a:rPr>
              <a:t> </a:t>
            </a:r>
          </a:p>
          <a:p>
            <a:r>
              <a:rPr lang="en-US" sz="2000" dirty="0">
                <a:solidFill>
                  <a:srgbClr val="1B1B1B"/>
                </a:solidFill>
                <a:latin typeface="Source Sans Pro Web"/>
              </a:rPr>
              <a:t>Try to include them. Just hanging out with them will help them know they aren’t alone.</a:t>
            </a:r>
          </a:p>
          <a:p>
            <a:pPr>
              <a:buFont typeface="Arial" panose="020B0604020202020204" pitchFamily="34" charset="0"/>
              <a:buChar char="•"/>
            </a:pPr>
            <a:endParaRPr lang="en-US" sz="2000" dirty="0">
              <a:solidFill>
                <a:srgbClr val="1B1B1B"/>
              </a:solidFill>
              <a:latin typeface="Source Sans Pro Web"/>
            </a:endParaRPr>
          </a:p>
          <a:p>
            <a:r>
              <a:rPr lang="en-US" sz="2000" dirty="0">
                <a:solidFill>
                  <a:srgbClr val="1B1B1B"/>
                </a:solidFill>
                <a:latin typeface="Source Sans Pro Web"/>
              </a:rPr>
              <a:t>Not saying anything could make it worse for everyone. </a:t>
            </a:r>
          </a:p>
          <a:p>
            <a:endParaRPr lang="en-US" sz="2000" dirty="0">
              <a:solidFill>
                <a:srgbClr val="1B1B1B"/>
              </a:solidFill>
              <a:latin typeface="Source Sans Pro Web"/>
            </a:endParaRPr>
          </a:p>
          <a:p>
            <a:r>
              <a:rPr lang="en-US" sz="2000" dirty="0">
                <a:solidFill>
                  <a:srgbClr val="1B1B1B"/>
                </a:solidFill>
                <a:latin typeface="Source Sans Pro Web"/>
              </a:rPr>
              <a:t>The kid who is bullying will think it is ok to keep treating others that way.</a:t>
            </a:r>
            <a:endParaRPr lang="en-US" sz="2000" b="0" i="0" dirty="0">
              <a:solidFill>
                <a:srgbClr val="1B1B1B"/>
              </a:solidFill>
              <a:effectLst/>
              <a:latin typeface="Source Sans Pro Web"/>
            </a:endParaRPr>
          </a:p>
        </p:txBody>
      </p:sp>
      <p:pic>
        <p:nvPicPr>
          <p:cNvPr id="3" name="Audio Recording Nov 15, 2021 at 7:19:02 PM" descr="Audio Recording Nov 15, 2021 at 7:19:02 PM">
            <a:hlinkClick r:id="" action="ppaction://media"/>
            <a:extLst>
              <a:ext uri="{FF2B5EF4-FFF2-40B4-BE49-F238E27FC236}">
                <a16:creationId xmlns:a16="http://schemas.microsoft.com/office/drawing/2014/main" id="{D2FB1821-CE65-9D45-A849-714BE34252F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998129" y="5401734"/>
            <a:ext cx="812800" cy="812800"/>
          </a:xfrm>
          <a:prstGeom prst="rect">
            <a:avLst/>
          </a:prstGeom>
        </p:spPr>
      </p:pic>
    </p:spTree>
    <p:extLst>
      <p:ext uri="{BB962C8B-B14F-4D97-AF65-F5344CB8AC3E}">
        <p14:creationId xmlns:p14="http://schemas.microsoft.com/office/powerpoint/2010/main" val="297926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86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0D147-B619-874E-80DD-2A2F5C892D98}"/>
              </a:ext>
            </a:extLst>
          </p:cNvPr>
          <p:cNvSpPr>
            <a:spLocks noGrp="1"/>
          </p:cNvSpPr>
          <p:nvPr>
            <p:ph type="ctrTitle"/>
          </p:nvPr>
        </p:nvSpPr>
        <p:spPr>
          <a:xfrm>
            <a:off x="1735667" y="1078439"/>
            <a:ext cx="8991600" cy="1645920"/>
          </a:xfrm>
        </p:spPr>
        <p:txBody>
          <a:bodyPr>
            <a:normAutofit/>
          </a:bodyPr>
          <a:lstStyle/>
          <a:p>
            <a:r>
              <a:rPr lang="en-US" dirty="0"/>
              <a:t>Prevention of Bullying</a:t>
            </a:r>
          </a:p>
        </p:txBody>
      </p:sp>
      <p:sp>
        <p:nvSpPr>
          <p:cNvPr id="3" name="Subtitle 2">
            <a:extLst>
              <a:ext uri="{FF2B5EF4-FFF2-40B4-BE49-F238E27FC236}">
                <a16:creationId xmlns:a16="http://schemas.microsoft.com/office/drawing/2014/main" id="{B6A76551-2A13-7B44-9465-A22A45ADBD3A}"/>
              </a:ext>
            </a:extLst>
          </p:cNvPr>
          <p:cNvSpPr>
            <a:spLocks noGrp="1"/>
          </p:cNvSpPr>
          <p:nvPr>
            <p:ph type="subTitle" idx="1"/>
          </p:nvPr>
        </p:nvSpPr>
        <p:spPr>
          <a:xfrm>
            <a:off x="2283164" y="3429000"/>
            <a:ext cx="7896606" cy="1308305"/>
          </a:xfrm>
        </p:spPr>
        <p:txBody>
          <a:bodyPr>
            <a:noAutofit/>
          </a:bodyPr>
          <a:lstStyle/>
          <a:p>
            <a:r>
              <a:rPr lang="en-US" sz="4000" dirty="0"/>
              <a:t>Don’t allow it, don’t participate in it, and definitely report it!</a:t>
            </a:r>
          </a:p>
          <a:p>
            <a:r>
              <a:rPr lang="en-US" sz="4000" dirty="0"/>
              <a:t>Don’t fuel the perpetrator(s)!!!!!</a:t>
            </a:r>
          </a:p>
        </p:txBody>
      </p:sp>
      <p:pic>
        <p:nvPicPr>
          <p:cNvPr id="4" name="Audio Recording Nov 15, 2021 at 7:19:27 PM" descr="Audio Recording Nov 15, 2021 at 7:19:27 PM">
            <a:hlinkClick r:id="" action="ppaction://media"/>
            <a:extLst>
              <a:ext uri="{FF2B5EF4-FFF2-40B4-BE49-F238E27FC236}">
                <a16:creationId xmlns:a16="http://schemas.microsoft.com/office/drawing/2014/main" id="{C9A90234-37D8-9E4E-9FA3-2F175C2915A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320867" y="5373161"/>
            <a:ext cx="812800" cy="812800"/>
          </a:xfrm>
          <a:prstGeom prst="rect">
            <a:avLst/>
          </a:prstGeom>
        </p:spPr>
      </p:pic>
    </p:spTree>
    <p:extLst>
      <p:ext uri="{BB962C8B-B14F-4D97-AF65-F5344CB8AC3E}">
        <p14:creationId xmlns:p14="http://schemas.microsoft.com/office/powerpoint/2010/main" val="374610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143DAE-2B4A-4C42-8878-606718F94EBB}"/>
              </a:ext>
            </a:extLst>
          </p:cNvPr>
          <p:cNvSpPr txBox="1"/>
          <p:nvPr/>
        </p:nvSpPr>
        <p:spPr>
          <a:xfrm>
            <a:off x="558800" y="795867"/>
            <a:ext cx="10321010" cy="6555641"/>
          </a:xfrm>
          <a:prstGeom prst="rect">
            <a:avLst/>
          </a:prstGeom>
          <a:noFill/>
        </p:spPr>
        <p:txBody>
          <a:bodyPr wrap="square" rtlCol="0">
            <a:spAutoFit/>
          </a:bodyPr>
          <a:lstStyle/>
          <a:p>
            <a:r>
              <a:rPr lang="en-US" sz="3000" dirty="0"/>
              <a:t>There are several types of bullying.  </a:t>
            </a:r>
          </a:p>
          <a:p>
            <a:endParaRPr lang="en-US" sz="3000" dirty="0"/>
          </a:p>
          <a:p>
            <a:r>
              <a:rPr lang="en-US" sz="3000" dirty="0"/>
              <a:t>Generally,  bullying can be:</a:t>
            </a:r>
          </a:p>
          <a:p>
            <a:endParaRPr lang="en-US" sz="3000" dirty="0"/>
          </a:p>
          <a:p>
            <a:r>
              <a:rPr lang="en-US" sz="3000" dirty="0"/>
              <a:t>Physical –hitting, blocking, pinching, pushing, stealing, damaging property – short- and long-term damage is done</a:t>
            </a:r>
          </a:p>
          <a:p>
            <a:endParaRPr lang="en-US" sz="3000" dirty="0"/>
          </a:p>
          <a:p>
            <a:r>
              <a:rPr lang="en-US" sz="3000" dirty="0"/>
              <a:t>Verbal – name calling, insults, teasing, intimidation, verbal abuse, ethnic or sexual innuendos</a:t>
            </a:r>
          </a:p>
          <a:p>
            <a:endParaRPr lang="en-US" sz="3000" dirty="0"/>
          </a:p>
          <a:p>
            <a:r>
              <a:rPr lang="en-US" sz="3000" dirty="0"/>
              <a:t>Social – also called Covert Bullying – designed to hurt someone’s social reputation or cause humiliation.</a:t>
            </a:r>
          </a:p>
          <a:p>
            <a:endParaRPr lang="en-US" sz="3000" dirty="0"/>
          </a:p>
          <a:p>
            <a:endParaRPr lang="en-US" sz="3000" dirty="0"/>
          </a:p>
        </p:txBody>
      </p:sp>
      <p:pic>
        <p:nvPicPr>
          <p:cNvPr id="5" name="Audio Recording Nov 15, 2021 at 7:33:55 PM" descr="Audio Recording Nov 15, 2021 at 7:33:55 PM">
            <a:hlinkClick r:id="" action="ppaction://media"/>
            <a:extLst>
              <a:ext uri="{FF2B5EF4-FFF2-40B4-BE49-F238E27FC236}">
                <a16:creationId xmlns:a16="http://schemas.microsoft.com/office/drawing/2014/main" id="{4311C7AC-5846-734E-B3CB-C112FAB5971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820400" y="5249333"/>
            <a:ext cx="812800" cy="812800"/>
          </a:xfrm>
          <a:prstGeom prst="rect">
            <a:avLst/>
          </a:prstGeom>
        </p:spPr>
      </p:pic>
    </p:spTree>
    <p:extLst>
      <p:ext uri="{BB962C8B-B14F-4D97-AF65-F5344CB8AC3E}">
        <p14:creationId xmlns:p14="http://schemas.microsoft.com/office/powerpoint/2010/main" val="259566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08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C722-A08D-5A45-B9D5-9521AACBBE44}"/>
              </a:ext>
            </a:extLst>
          </p:cNvPr>
          <p:cNvSpPr>
            <a:spLocks noGrp="1"/>
          </p:cNvSpPr>
          <p:nvPr>
            <p:ph type="title"/>
          </p:nvPr>
        </p:nvSpPr>
        <p:spPr/>
        <p:txBody>
          <a:bodyPr/>
          <a:lstStyle/>
          <a:p>
            <a:r>
              <a:rPr lang="en-US" dirty="0"/>
              <a:t>Social Bullying</a:t>
            </a:r>
          </a:p>
        </p:txBody>
      </p:sp>
      <p:sp>
        <p:nvSpPr>
          <p:cNvPr id="3" name="TextBox 2">
            <a:extLst>
              <a:ext uri="{FF2B5EF4-FFF2-40B4-BE49-F238E27FC236}">
                <a16:creationId xmlns:a16="http://schemas.microsoft.com/office/drawing/2014/main" id="{443FA2E6-8246-3041-9181-921E395DD1A0}"/>
              </a:ext>
            </a:extLst>
          </p:cNvPr>
          <p:cNvSpPr txBox="1"/>
          <p:nvPr/>
        </p:nvSpPr>
        <p:spPr>
          <a:xfrm>
            <a:off x="1084881" y="2324745"/>
            <a:ext cx="9608950" cy="4216539"/>
          </a:xfrm>
          <a:prstGeom prst="rect">
            <a:avLst/>
          </a:prstGeom>
          <a:noFill/>
        </p:spPr>
        <p:txBody>
          <a:bodyPr wrap="square" rtlCol="0">
            <a:spAutoFit/>
          </a:bodyPr>
          <a:lstStyle/>
          <a:p>
            <a:r>
              <a:rPr lang="en-US" sz="2500" dirty="0"/>
              <a:t>Can include:</a:t>
            </a:r>
          </a:p>
          <a:p>
            <a:endParaRPr lang="en-US" sz="2500" dirty="0"/>
          </a:p>
          <a:p>
            <a:r>
              <a:rPr lang="en-US" sz="2500" dirty="0"/>
              <a:t>1.Lying about a person and spreading rumors, or gossiping about them</a:t>
            </a:r>
          </a:p>
          <a:p>
            <a:r>
              <a:rPr lang="en-US" sz="2500" dirty="0"/>
              <a:t>2. gestures, facial expressions, menacing looks</a:t>
            </a:r>
          </a:p>
          <a:p>
            <a:r>
              <a:rPr lang="en-US" sz="2500" dirty="0"/>
              <a:t>3. Playing jokes on people to embarrass or humiliate them</a:t>
            </a:r>
          </a:p>
          <a:p>
            <a:r>
              <a:rPr lang="en-US" sz="2500" dirty="0"/>
              <a:t>4. Encouraging others to socially exclude someone</a:t>
            </a:r>
          </a:p>
          <a:p>
            <a:r>
              <a:rPr lang="en-US" sz="2500" dirty="0"/>
              <a:t>5 Damaging someone’s reputation socially or politically</a:t>
            </a:r>
          </a:p>
          <a:p>
            <a:r>
              <a:rPr lang="en-US" sz="2500" dirty="0"/>
              <a:t>6. Damaging someone’s social acceptance, or covertly drawing people away from someone</a:t>
            </a:r>
          </a:p>
          <a:p>
            <a:endParaRPr lang="en-US" dirty="0"/>
          </a:p>
          <a:p>
            <a:endParaRPr lang="en-US" sz="2500" dirty="0"/>
          </a:p>
        </p:txBody>
      </p:sp>
      <p:pic>
        <p:nvPicPr>
          <p:cNvPr id="4" name="Audio Recording Nov 15, 2021 at 7:34:37 PM" descr="Audio Recording Nov 15, 2021 at 7:34:37 PM">
            <a:hlinkClick r:id="" action="ppaction://media"/>
            <a:extLst>
              <a:ext uri="{FF2B5EF4-FFF2-40B4-BE49-F238E27FC236}">
                <a16:creationId xmlns:a16="http://schemas.microsoft.com/office/drawing/2014/main" id="{8607850F-5803-654D-99D9-357CD67C3F7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294319" y="5207861"/>
            <a:ext cx="812800" cy="812800"/>
          </a:xfrm>
          <a:prstGeom prst="rect">
            <a:avLst/>
          </a:prstGeom>
        </p:spPr>
      </p:pic>
    </p:spTree>
    <p:extLst>
      <p:ext uri="{BB962C8B-B14F-4D97-AF65-F5344CB8AC3E}">
        <p14:creationId xmlns:p14="http://schemas.microsoft.com/office/powerpoint/2010/main" val="118002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4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B6B38-8EFB-F243-ADB7-07EA93BAE55D}"/>
              </a:ext>
            </a:extLst>
          </p:cNvPr>
          <p:cNvSpPr>
            <a:spLocks noGrp="1"/>
          </p:cNvSpPr>
          <p:nvPr>
            <p:ph type="title"/>
          </p:nvPr>
        </p:nvSpPr>
        <p:spPr>
          <a:xfrm>
            <a:off x="2231136" y="287358"/>
            <a:ext cx="7729728" cy="440775"/>
          </a:xfrm>
        </p:spPr>
        <p:txBody>
          <a:bodyPr>
            <a:normAutofit fontScale="90000"/>
          </a:bodyPr>
          <a:lstStyle/>
          <a:p>
            <a:r>
              <a:rPr lang="en-US" b="1" dirty="0"/>
              <a:t>BULLYING ACTIVITY #2</a:t>
            </a:r>
          </a:p>
        </p:txBody>
      </p:sp>
      <p:pic>
        <p:nvPicPr>
          <p:cNvPr id="9" name="Content Placeholder 8" descr="NORMAN ROCKWELLS &quot;GOSSIPS&quot;">
            <a:extLst>
              <a:ext uri="{FF2B5EF4-FFF2-40B4-BE49-F238E27FC236}">
                <a16:creationId xmlns:a16="http://schemas.microsoft.com/office/drawing/2014/main" id="{5F85E37F-66CD-1D40-8073-C70AD053D181}"/>
              </a:ext>
            </a:extLst>
          </p:cNvPr>
          <p:cNvPicPr>
            <a:picLocks noGrp="1" noChangeAspect="1"/>
          </p:cNvPicPr>
          <p:nvPr>
            <p:ph idx="1"/>
          </p:nvPr>
        </p:nvPicPr>
        <p:blipFill>
          <a:blip r:embed="rId4"/>
          <a:stretch>
            <a:fillRect/>
          </a:stretch>
        </p:blipFill>
        <p:spPr>
          <a:xfrm>
            <a:off x="716015" y="815774"/>
            <a:ext cx="5786385" cy="5939107"/>
          </a:xfrm>
        </p:spPr>
      </p:pic>
      <p:sp>
        <p:nvSpPr>
          <p:cNvPr id="10" name="TextBox 9">
            <a:extLst>
              <a:ext uri="{FF2B5EF4-FFF2-40B4-BE49-F238E27FC236}">
                <a16:creationId xmlns:a16="http://schemas.microsoft.com/office/drawing/2014/main" id="{E508E9AD-190F-0448-8F7B-20CCB93501BD}"/>
              </a:ext>
            </a:extLst>
          </p:cNvPr>
          <p:cNvSpPr txBox="1"/>
          <p:nvPr/>
        </p:nvSpPr>
        <p:spPr>
          <a:xfrm>
            <a:off x="6721077" y="1046115"/>
            <a:ext cx="5284657" cy="5093702"/>
          </a:xfrm>
          <a:prstGeom prst="rect">
            <a:avLst/>
          </a:prstGeom>
          <a:noFill/>
        </p:spPr>
        <p:txBody>
          <a:bodyPr wrap="square" rtlCol="0">
            <a:spAutoFit/>
          </a:bodyPr>
          <a:lstStyle/>
          <a:p>
            <a:r>
              <a:rPr lang="en-US" sz="2500" dirty="0"/>
              <a:t>Classroom activity:</a:t>
            </a:r>
            <a:br>
              <a:rPr lang="en-US" sz="2500" dirty="0"/>
            </a:br>
            <a:br>
              <a:rPr lang="en-US" sz="2500" dirty="0"/>
            </a:br>
            <a:r>
              <a:rPr lang="en-US" sz="2500" dirty="0"/>
              <a:t>Discussion:  What does this famous painting portray?</a:t>
            </a:r>
          </a:p>
          <a:p>
            <a:r>
              <a:rPr lang="en-US" sz="2500" dirty="0"/>
              <a:t> </a:t>
            </a:r>
          </a:p>
          <a:p>
            <a:r>
              <a:rPr lang="en-US" sz="2500" dirty="0"/>
              <a:t>Alternate activity:  Write a paragraph about what is going on in this picture.  </a:t>
            </a:r>
          </a:p>
          <a:p>
            <a:endParaRPr lang="en-US" sz="2500" dirty="0"/>
          </a:p>
          <a:p>
            <a:r>
              <a:rPr lang="en-US" sz="2500" dirty="0"/>
              <a:t>What is the significance?</a:t>
            </a:r>
          </a:p>
          <a:p>
            <a:endParaRPr lang="en-US" sz="2500" dirty="0"/>
          </a:p>
          <a:p>
            <a:r>
              <a:rPr lang="en-US" sz="2500" dirty="0"/>
              <a:t>What is the difference between the people at the top, and what is different at the bottom?</a:t>
            </a:r>
          </a:p>
        </p:txBody>
      </p:sp>
      <p:pic>
        <p:nvPicPr>
          <p:cNvPr id="12" name="Audio Recording Nov 15, 2021 at 7:39:23 PM" descr="Audio Recording Nov 15, 2021 at 7:39:23 PM">
            <a:hlinkClick r:id="" action="ppaction://media"/>
            <a:extLst>
              <a:ext uri="{FF2B5EF4-FFF2-40B4-BE49-F238E27FC236}">
                <a16:creationId xmlns:a16="http://schemas.microsoft.com/office/drawing/2014/main" id="{81302E01-AAED-9746-B563-4833D6CE569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73044" y="4215969"/>
            <a:ext cx="812800" cy="812800"/>
          </a:xfrm>
          <a:prstGeom prst="rect">
            <a:avLst/>
          </a:prstGeom>
        </p:spPr>
      </p:pic>
    </p:spTree>
    <p:extLst>
      <p:ext uri="{BB962C8B-B14F-4D97-AF65-F5344CB8AC3E}">
        <p14:creationId xmlns:p14="http://schemas.microsoft.com/office/powerpoint/2010/main" val="69535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144"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95DB9-EEDD-D64A-BB02-7109B8ECE313}"/>
              </a:ext>
            </a:extLst>
          </p:cNvPr>
          <p:cNvSpPr>
            <a:spLocks noGrp="1"/>
          </p:cNvSpPr>
          <p:nvPr>
            <p:ph type="title"/>
          </p:nvPr>
        </p:nvSpPr>
        <p:spPr>
          <a:xfrm>
            <a:off x="1766807" y="201478"/>
            <a:ext cx="9509071" cy="1007390"/>
          </a:xfrm>
        </p:spPr>
        <p:txBody>
          <a:bodyPr/>
          <a:lstStyle/>
          <a:p>
            <a:r>
              <a:rPr lang="en-US" dirty="0"/>
              <a:t>ROLE PLAYING – ACTIVITY #3</a:t>
            </a:r>
          </a:p>
        </p:txBody>
      </p:sp>
      <p:pic>
        <p:nvPicPr>
          <p:cNvPr id="6" name="Audio Recording Nov 15, 2021 at 7:43:00 PM" descr="Audio Recording Nov 15, 2021 at 7:43:00 PM">
            <a:hlinkClick r:id="" action="ppaction://media"/>
            <a:extLst>
              <a:ext uri="{FF2B5EF4-FFF2-40B4-BE49-F238E27FC236}">
                <a16:creationId xmlns:a16="http://schemas.microsoft.com/office/drawing/2014/main" id="{78259DCB-F02A-A748-9448-E60CAAE83EC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612393" y="422069"/>
            <a:ext cx="812800" cy="812800"/>
          </a:xfrm>
          <a:prstGeom prst="rect">
            <a:avLst/>
          </a:prstGeom>
        </p:spPr>
      </p:pic>
      <p:sp>
        <p:nvSpPr>
          <p:cNvPr id="12" name="TextBox 11">
            <a:extLst>
              <a:ext uri="{FF2B5EF4-FFF2-40B4-BE49-F238E27FC236}">
                <a16:creationId xmlns:a16="http://schemas.microsoft.com/office/drawing/2014/main" id="{56ADEA46-1C8C-7643-AE4E-F36702236335}"/>
              </a:ext>
            </a:extLst>
          </p:cNvPr>
          <p:cNvSpPr txBox="1"/>
          <p:nvPr/>
        </p:nvSpPr>
        <p:spPr>
          <a:xfrm>
            <a:off x="697424" y="2696705"/>
            <a:ext cx="184731" cy="369332"/>
          </a:xfrm>
          <a:prstGeom prst="rect">
            <a:avLst/>
          </a:prstGeom>
          <a:solidFill>
            <a:schemeClr val="bg1">
              <a:lumMod val="95000"/>
            </a:schemeClr>
          </a:solidFill>
        </p:spPr>
        <p:txBody>
          <a:bodyPr wrap="none" rtlCol="0">
            <a:spAutoFit/>
          </a:bodyPr>
          <a:lstStyle/>
          <a:p>
            <a:endParaRPr lang="en-US" dirty="0"/>
          </a:p>
        </p:txBody>
      </p:sp>
      <p:graphicFrame>
        <p:nvGraphicFramePr>
          <p:cNvPr id="14" name="TextBox 4">
            <a:extLst>
              <a:ext uri="{FF2B5EF4-FFF2-40B4-BE49-F238E27FC236}">
                <a16:creationId xmlns:a16="http://schemas.microsoft.com/office/drawing/2014/main" id="{8D23C043-57C9-4A2F-BE75-3804BD074313}"/>
              </a:ext>
            </a:extLst>
          </p:cNvPr>
          <p:cNvGraphicFramePr/>
          <p:nvPr>
            <p:extLst>
              <p:ext uri="{D42A27DB-BD31-4B8C-83A1-F6EECF244321}">
                <p14:modId xmlns:p14="http://schemas.microsoft.com/office/powerpoint/2010/main" val="1005899753"/>
              </p:ext>
            </p:extLst>
          </p:nvPr>
        </p:nvGraphicFramePr>
        <p:xfrm>
          <a:off x="697425" y="1208868"/>
          <a:ext cx="10948236" cy="54476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9151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02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1EA1E-3E0A-3849-BEE0-F933A1E2EE73}"/>
              </a:ext>
            </a:extLst>
          </p:cNvPr>
          <p:cNvSpPr>
            <a:spLocks noGrp="1"/>
          </p:cNvSpPr>
          <p:nvPr>
            <p:ph type="title"/>
          </p:nvPr>
        </p:nvSpPr>
        <p:spPr>
          <a:xfrm>
            <a:off x="1262729" y="1289303"/>
            <a:ext cx="9638443" cy="3339303"/>
          </a:xfrm>
          <a:ln>
            <a:noFill/>
          </a:ln>
        </p:spPr>
        <p:txBody>
          <a:bodyPr vert="horz" lIns="274320" tIns="182880" rIns="274320" bIns="182880" rtlCol="0" anchor="ctr" anchorCtr="1">
            <a:normAutofit/>
          </a:bodyPr>
          <a:lstStyle/>
          <a:p>
            <a:r>
              <a:rPr lang="en-US" sz="5000" kern="1200" cap="all" spc="200" baseline="0" dirty="0">
                <a:solidFill>
                  <a:srgbClr val="262626"/>
                </a:solidFill>
                <a:latin typeface="+mj-lt"/>
                <a:ea typeface="+mj-ea"/>
                <a:cs typeface="+mj-cs"/>
              </a:rPr>
              <a:t>Bullying</a:t>
            </a:r>
          </a:p>
        </p:txBody>
      </p:sp>
      <p:sp>
        <p:nvSpPr>
          <p:cNvPr id="3" name="Text Placeholder 2">
            <a:extLst>
              <a:ext uri="{FF2B5EF4-FFF2-40B4-BE49-F238E27FC236}">
                <a16:creationId xmlns:a16="http://schemas.microsoft.com/office/drawing/2014/main" id="{E2692AED-0806-3C45-A6DB-65D4156B235D}"/>
              </a:ext>
            </a:extLst>
          </p:cNvPr>
          <p:cNvSpPr>
            <a:spLocks noGrp="1"/>
          </p:cNvSpPr>
          <p:nvPr>
            <p:ph type="body" idx="1"/>
          </p:nvPr>
        </p:nvSpPr>
        <p:spPr>
          <a:xfrm>
            <a:off x="1134532" y="4775200"/>
            <a:ext cx="10092267" cy="1320800"/>
          </a:xfrm>
        </p:spPr>
        <p:txBody>
          <a:bodyPr vert="horz" lIns="91440" tIns="45720" rIns="91440" bIns="45720" rtlCol="0">
            <a:noAutofit/>
          </a:bodyPr>
          <a:lstStyle/>
          <a:p>
            <a:pPr algn="ctr"/>
            <a:r>
              <a:rPr lang="en-US" sz="2500" dirty="0">
                <a:solidFill>
                  <a:schemeClr val="tx1">
                    <a:lumMod val="75000"/>
                    <a:lumOff val="25000"/>
                  </a:schemeClr>
                </a:solidFill>
              </a:rPr>
              <a:t>A Definition  - Bullying </a:t>
            </a:r>
          </a:p>
          <a:p>
            <a:pPr algn="ctr"/>
            <a:r>
              <a:rPr lang="en-US" sz="2500" dirty="0">
                <a:solidFill>
                  <a:schemeClr val="tx1">
                    <a:lumMod val="75000"/>
                    <a:lumOff val="25000"/>
                  </a:schemeClr>
                </a:solidFill>
              </a:rPr>
              <a:t>Ongoing, deliberate misuse of power in relationships through repeated verbal, physical and/or social behavior and results in adverse childhood experiences, which affect life or health.</a:t>
            </a:r>
          </a:p>
        </p:txBody>
      </p:sp>
      <p:pic>
        <p:nvPicPr>
          <p:cNvPr id="14" name="Audio Recording Nov 15, 2021 at 7:02:19 PM" descr="Audio Recording Nov 15, 2021 at 7:02:19 PM">
            <a:hlinkClick r:id="" action="ppaction://media"/>
            <a:extLst>
              <a:ext uri="{FF2B5EF4-FFF2-40B4-BE49-F238E27FC236}">
                <a16:creationId xmlns:a16="http://schemas.microsoft.com/office/drawing/2014/main" id="{232AC54B-1221-354C-B0F5-81D31556568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494772" y="4755897"/>
            <a:ext cx="812800" cy="812800"/>
          </a:xfrm>
          <a:prstGeom prst="rect">
            <a:avLst/>
          </a:prstGeom>
        </p:spPr>
      </p:pic>
    </p:spTree>
    <p:extLst>
      <p:ext uri="{BB962C8B-B14F-4D97-AF65-F5344CB8AC3E}">
        <p14:creationId xmlns:p14="http://schemas.microsoft.com/office/powerpoint/2010/main" val="26529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776"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79DE5-5146-984C-A9EF-3CF919C88074}"/>
              </a:ext>
            </a:extLst>
          </p:cNvPr>
          <p:cNvSpPr>
            <a:spLocks noGrp="1"/>
          </p:cNvSpPr>
          <p:nvPr>
            <p:ph type="title"/>
          </p:nvPr>
        </p:nvSpPr>
        <p:spPr>
          <a:xfrm>
            <a:off x="2231136" y="964692"/>
            <a:ext cx="7674864" cy="711708"/>
          </a:xfrm>
        </p:spPr>
        <p:txBody>
          <a:bodyPr>
            <a:normAutofit fontScale="90000"/>
          </a:bodyPr>
          <a:lstStyle/>
          <a:p>
            <a:r>
              <a:rPr lang="en-US" dirty="0"/>
              <a:t>THE ROLES</a:t>
            </a:r>
          </a:p>
        </p:txBody>
      </p:sp>
      <p:sp>
        <p:nvSpPr>
          <p:cNvPr id="3" name="TextBox 2">
            <a:extLst>
              <a:ext uri="{FF2B5EF4-FFF2-40B4-BE49-F238E27FC236}">
                <a16:creationId xmlns:a16="http://schemas.microsoft.com/office/drawing/2014/main" id="{4DF8388D-C157-1B44-965A-424D56857ECB}"/>
              </a:ext>
            </a:extLst>
          </p:cNvPr>
          <p:cNvSpPr txBox="1"/>
          <p:nvPr/>
        </p:nvSpPr>
        <p:spPr>
          <a:xfrm>
            <a:off x="575733" y="1811036"/>
            <a:ext cx="10989734" cy="646331"/>
          </a:xfrm>
          <a:prstGeom prst="rect">
            <a:avLst/>
          </a:prstGeom>
          <a:noFill/>
        </p:spPr>
        <p:txBody>
          <a:bodyPr wrap="square" rtlCol="0">
            <a:spAutoFit/>
          </a:bodyPr>
          <a:lstStyle/>
          <a:p>
            <a:r>
              <a:rPr lang="en-US" dirty="0"/>
              <a:t>1.  VICTIM:  A member of the class who is not the most popular kid on the planet, gets along pretty will – they are just not that cool. They seem to be the victim often and is left out and often gossiped about.</a:t>
            </a:r>
          </a:p>
        </p:txBody>
      </p:sp>
      <p:sp>
        <p:nvSpPr>
          <p:cNvPr id="4" name="TextBox 3">
            <a:extLst>
              <a:ext uri="{FF2B5EF4-FFF2-40B4-BE49-F238E27FC236}">
                <a16:creationId xmlns:a16="http://schemas.microsoft.com/office/drawing/2014/main" id="{A97B14E6-08EC-7C49-9305-CD8DB2FE056F}"/>
              </a:ext>
            </a:extLst>
          </p:cNvPr>
          <p:cNvSpPr txBox="1"/>
          <p:nvPr/>
        </p:nvSpPr>
        <p:spPr>
          <a:xfrm>
            <a:off x="575733" y="2776881"/>
            <a:ext cx="10430934" cy="369332"/>
          </a:xfrm>
          <a:prstGeom prst="rect">
            <a:avLst/>
          </a:prstGeom>
          <a:noFill/>
        </p:spPr>
        <p:txBody>
          <a:bodyPr wrap="square" rtlCol="0">
            <a:spAutoFit/>
          </a:bodyPr>
          <a:lstStyle/>
          <a:p>
            <a:r>
              <a:rPr lang="en-US" dirty="0"/>
              <a:t>2. BYSTANDER:  Another kid in the class, someone popular, just caught at the wrong place at the wrong time.</a:t>
            </a:r>
          </a:p>
        </p:txBody>
      </p:sp>
      <p:sp>
        <p:nvSpPr>
          <p:cNvPr id="5" name="TextBox 4">
            <a:extLst>
              <a:ext uri="{FF2B5EF4-FFF2-40B4-BE49-F238E27FC236}">
                <a16:creationId xmlns:a16="http://schemas.microsoft.com/office/drawing/2014/main" id="{C179184F-C9CD-9940-B92B-550256C06E94}"/>
              </a:ext>
            </a:extLst>
          </p:cNvPr>
          <p:cNvSpPr txBox="1"/>
          <p:nvPr/>
        </p:nvSpPr>
        <p:spPr>
          <a:xfrm>
            <a:off x="575733" y="3244333"/>
            <a:ext cx="10629542" cy="923330"/>
          </a:xfrm>
          <a:prstGeom prst="rect">
            <a:avLst/>
          </a:prstGeom>
          <a:noFill/>
        </p:spPr>
        <p:txBody>
          <a:bodyPr wrap="square" rtlCol="0">
            <a:spAutoFit/>
          </a:bodyPr>
          <a:lstStyle/>
          <a:p>
            <a:r>
              <a:rPr lang="en-US" dirty="0"/>
              <a:t>3. PERPETRATOR 0R BULLY- always wants and needs the attention of the other students, is popular and likes to  get groups to form his or her own club – often picking on people who don’t join or agree on everything they do.</a:t>
            </a:r>
          </a:p>
          <a:p>
            <a:endParaRPr lang="en-US" dirty="0"/>
          </a:p>
        </p:txBody>
      </p:sp>
      <p:sp>
        <p:nvSpPr>
          <p:cNvPr id="6" name="TextBox 5">
            <a:extLst>
              <a:ext uri="{FF2B5EF4-FFF2-40B4-BE49-F238E27FC236}">
                <a16:creationId xmlns:a16="http://schemas.microsoft.com/office/drawing/2014/main" id="{69D36BE8-D4D3-3B4B-9E2C-C98413702D84}"/>
              </a:ext>
            </a:extLst>
          </p:cNvPr>
          <p:cNvSpPr txBox="1"/>
          <p:nvPr/>
        </p:nvSpPr>
        <p:spPr>
          <a:xfrm>
            <a:off x="575733" y="3918343"/>
            <a:ext cx="10989734" cy="369332"/>
          </a:xfrm>
          <a:prstGeom prst="rect">
            <a:avLst/>
          </a:prstGeom>
          <a:noFill/>
        </p:spPr>
        <p:txBody>
          <a:bodyPr wrap="square" rtlCol="0">
            <a:spAutoFit/>
          </a:bodyPr>
          <a:lstStyle/>
          <a:p>
            <a:r>
              <a:rPr lang="en-US" dirty="0"/>
              <a:t>4. OTHERS that don’t pick a role will be bystanders, parent, teacher, police, coach,  or a bully in a group of bullies</a:t>
            </a:r>
          </a:p>
        </p:txBody>
      </p:sp>
      <p:sp>
        <p:nvSpPr>
          <p:cNvPr id="8" name="Title 1">
            <a:extLst>
              <a:ext uri="{FF2B5EF4-FFF2-40B4-BE49-F238E27FC236}">
                <a16:creationId xmlns:a16="http://schemas.microsoft.com/office/drawing/2014/main" id="{7F9C9481-A83A-F641-A4A8-1E001B1E524E}"/>
              </a:ext>
            </a:extLst>
          </p:cNvPr>
          <p:cNvSpPr txBox="1">
            <a:spLocks/>
          </p:cNvSpPr>
          <p:nvPr/>
        </p:nvSpPr>
        <p:spPr bwMode="black">
          <a:xfrm>
            <a:off x="2015067" y="4563458"/>
            <a:ext cx="7729728" cy="618142"/>
          </a:xfrm>
          <a:prstGeom prst="rect">
            <a:avLst/>
          </a:prstGeom>
          <a:solidFill>
            <a:srgbClr val="FFFFFF"/>
          </a:solidFill>
          <a:ln w="31750" cap="sq">
            <a:solidFill>
              <a:srgbClr val="404040"/>
            </a:solidFill>
            <a:miter lim="800000"/>
          </a:ln>
        </p:spPr>
        <p:txBody>
          <a:bodyPr vert="horz" lIns="182880" tIns="182880" rIns="182880" bIns="182880" rtlCol="0" anchor="ctr">
            <a:normAutofit fontScale="775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dirty="0"/>
              <a:t>OPTIONAL WRITING PROMPT</a:t>
            </a:r>
          </a:p>
        </p:txBody>
      </p:sp>
      <p:sp>
        <p:nvSpPr>
          <p:cNvPr id="9" name="TextBox 8">
            <a:extLst>
              <a:ext uri="{FF2B5EF4-FFF2-40B4-BE49-F238E27FC236}">
                <a16:creationId xmlns:a16="http://schemas.microsoft.com/office/drawing/2014/main" id="{85CB4CCA-E616-DD47-8B68-27763476E16E}"/>
              </a:ext>
            </a:extLst>
          </p:cNvPr>
          <p:cNvSpPr txBox="1"/>
          <p:nvPr/>
        </p:nvSpPr>
        <p:spPr>
          <a:xfrm>
            <a:off x="2015067" y="5406923"/>
            <a:ext cx="8517466" cy="646331"/>
          </a:xfrm>
          <a:prstGeom prst="rect">
            <a:avLst/>
          </a:prstGeom>
          <a:noFill/>
        </p:spPr>
        <p:txBody>
          <a:bodyPr wrap="square" rtlCol="0">
            <a:spAutoFit/>
          </a:bodyPr>
          <a:lstStyle/>
          <a:p>
            <a:r>
              <a:rPr lang="en-US" dirty="0"/>
              <a:t>THE STUDENTS WILL WRITE A REFLECTION ON ONE OF THE ONE-ACT PLAYS THAT WAS ACTED OUT BY THEIR CLASS ON THE ‘EFFECT OF BULLYING’.</a:t>
            </a:r>
          </a:p>
        </p:txBody>
      </p:sp>
      <p:pic>
        <p:nvPicPr>
          <p:cNvPr id="12" name="Audio Recording Nov 15, 2021 at 7:46:02 PM" descr="Audio Recording Nov 15, 2021 at 7:46:02 PM">
            <a:hlinkClick r:id="" action="ppaction://media"/>
            <a:extLst>
              <a:ext uri="{FF2B5EF4-FFF2-40B4-BE49-F238E27FC236}">
                <a16:creationId xmlns:a16="http://schemas.microsoft.com/office/drawing/2014/main" id="{26EC4C35-C39B-B748-9264-3B76437ED14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392475" y="5465777"/>
            <a:ext cx="812800" cy="812800"/>
          </a:xfrm>
          <a:prstGeom prst="rect">
            <a:avLst/>
          </a:prstGeom>
        </p:spPr>
      </p:pic>
    </p:spTree>
    <p:extLst>
      <p:ext uri="{BB962C8B-B14F-4D97-AF65-F5344CB8AC3E}">
        <p14:creationId xmlns:p14="http://schemas.microsoft.com/office/powerpoint/2010/main" val="411864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192"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177D5-94B3-C944-AF76-212CDA5B3329}"/>
              </a:ext>
            </a:extLst>
          </p:cNvPr>
          <p:cNvSpPr>
            <a:spLocks noGrp="1"/>
          </p:cNvSpPr>
          <p:nvPr>
            <p:ph type="title"/>
          </p:nvPr>
        </p:nvSpPr>
        <p:spPr>
          <a:xfrm>
            <a:off x="1177871" y="263471"/>
            <a:ext cx="10135892" cy="867905"/>
          </a:xfrm>
        </p:spPr>
        <p:txBody>
          <a:bodyPr/>
          <a:lstStyle/>
          <a:p>
            <a:r>
              <a:rPr lang="en-US" dirty="0"/>
              <a:t>Effects on bullying can be life-long</a:t>
            </a:r>
          </a:p>
        </p:txBody>
      </p:sp>
      <p:sp>
        <p:nvSpPr>
          <p:cNvPr id="5" name="TextBox 4">
            <a:extLst>
              <a:ext uri="{FF2B5EF4-FFF2-40B4-BE49-F238E27FC236}">
                <a16:creationId xmlns:a16="http://schemas.microsoft.com/office/drawing/2014/main" id="{597F2B0A-2ACE-F446-B083-F4EF8B385524}"/>
              </a:ext>
            </a:extLst>
          </p:cNvPr>
          <p:cNvSpPr txBox="1"/>
          <p:nvPr/>
        </p:nvSpPr>
        <p:spPr>
          <a:xfrm>
            <a:off x="356462" y="1232116"/>
            <a:ext cx="10783830" cy="2015936"/>
          </a:xfrm>
          <a:prstGeom prst="rect">
            <a:avLst/>
          </a:prstGeom>
          <a:noFill/>
        </p:spPr>
        <p:txBody>
          <a:bodyPr wrap="square" rtlCol="0">
            <a:spAutoFit/>
          </a:bodyPr>
          <a:lstStyle/>
          <a:p>
            <a:r>
              <a:rPr lang="en-US" sz="2500" dirty="0"/>
              <a:t>As a review, bullying is the systematic abuse of power and is defined as </a:t>
            </a:r>
          </a:p>
          <a:p>
            <a:r>
              <a:rPr lang="en-US" sz="2500" dirty="0"/>
              <a:t>aggressive behavior or intentional harm-doing by peers that is carried out </a:t>
            </a:r>
          </a:p>
          <a:p>
            <a:r>
              <a:rPr lang="en-US" sz="2500" dirty="0"/>
              <a:t>repeatedly and involves an imbalance of power. (US National Library of Medicine/ National Institute of Health website:  https://</a:t>
            </a:r>
            <a:r>
              <a:rPr lang="en-US" sz="2500" dirty="0" err="1"/>
              <a:t>www.ncbi.nlm.nih.gov</a:t>
            </a:r>
            <a:r>
              <a:rPr lang="en-US" sz="2500" dirty="0"/>
              <a:t>/</a:t>
            </a:r>
            <a:r>
              <a:rPr lang="en-US" sz="2500" dirty="0" err="1"/>
              <a:t>pmc</a:t>
            </a:r>
            <a:r>
              <a:rPr lang="en-US" sz="2500" dirty="0"/>
              <a:t>/articles/PMC4552909/)</a:t>
            </a:r>
          </a:p>
        </p:txBody>
      </p:sp>
      <p:sp>
        <p:nvSpPr>
          <p:cNvPr id="8" name="Rectangle 7">
            <a:extLst>
              <a:ext uri="{FF2B5EF4-FFF2-40B4-BE49-F238E27FC236}">
                <a16:creationId xmlns:a16="http://schemas.microsoft.com/office/drawing/2014/main" id="{EF7177FE-712F-8241-809C-BFD828161C66}"/>
              </a:ext>
            </a:extLst>
          </p:cNvPr>
          <p:cNvSpPr/>
          <p:nvPr/>
        </p:nvSpPr>
        <p:spPr>
          <a:xfrm>
            <a:off x="526942" y="3609949"/>
            <a:ext cx="10445858" cy="2400657"/>
          </a:xfrm>
          <a:prstGeom prst="rect">
            <a:avLst/>
          </a:prstGeom>
        </p:spPr>
        <p:txBody>
          <a:bodyPr wrap="square">
            <a:spAutoFit/>
          </a:bodyPr>
          <a:lstStyle/>
          <a:p>
            <a:r>
              <a:rPr lang="en-US" sz="2500" dirty="0">
                <a:solidFill>
                  <a:srgbClr val="212121"/>
                </a:solidFill>
                <a:latin typeface="BlinkMacSystemFont"/>
              </a:rPr>
              <a:t>Children who are bullied-and especially those who are frequently bullied-continue to be at risk for a wide range of poor social, health, and economic outcomes. </a:t>
            </a:r>
          </a:p>
          <a:p>
            <a:endParaRPr lang="en-US" sz="2500" dirty="0">
              <a:solidFill>
                <a:srgbClr val="212121"/>
              </a:solidFill>
              <a:latin typeface="BlinkMacSystemFont"/>
            </a:endParaRPr>
          </a:p>
          <a:p>
            <a:r>
              <a:rPr lang="en-US" sz="2500" dirty="0">
                <a:solidFill>
                  <a:srgbClr val="212121"/>
                </a:solidFill>
                <a:latin typeface="BlinkMacSystemFont"/>
              </a:rPr>
              <a:t>Interventions need to reduce bullying exposure in childhood and minimize long-term effects on victims' well-being.</a:t>
            </a:r>
            <a:endParaRPr lang="en-US" sz="2500" dirty="0"/>
          </a:p>
        </p:txBody>
      </p:sp>
      <p:pic>
        <p:nvPicPr>
          <p:cNvPr id="10" name="Audio Recording Nov 15, 2021 at 8:03:30 PM" descr="Audio Recording Nov 15, 2021 at 8:03:30 PM">
            <a:hlinkClick r:id="" action="ppaction://media"/>
            <a:extLst>
              <a:ext uri="{FF2B5EF4-FFF2-40B4-BE49-F238E27FC236}">
                <a16:creationId xmlns:a16="http://schemas.microsoft.com/office/drawing/2014/main" id="{9B2381B9-0DBE-E14E-BD82-0D0D4CBB046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33892" y="5219484"/>
            <a:ext cx="812800" cy="812800"/>
          </a:xfrm>
          <a:prstGeom prst="rect">
            <a:avLst/>
          </a:prstGeom>
        </p:spPr>
      </p:pic>
    </p:spTree>
    <p:extLst>
      <p:ext uri="{BB962C8B-B14F-4D97-AF65-F5344CB8AC3E}">
        <p14:creationId xmlns:p14="http://schemas.microsoft.com/office/powerpoint/2010/main" val="60508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912"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2D6DD-020A-434E-86C5-A230DC2B433F}"/>
              </a:ext>
            </a:extLst>
          </p:cNvPr>
          <p:cNvSpPr>
            <a:spLocks noGrp="1"/>
          </p:cNvSpPr>
          <p:nvPr>
            <p:ph type="title"/>
          </p:nvPr>
        </p:nvSpPr>
        <p:spPr>
          <a:xfrm>
            <a:off x="883404" y="237068"/>
            <a:ext cx="10290874" cy="1173278"/>
          </a:xfrm>
        </p:spPr>
        <p:txBody>
          <a:bodyPr>
            <a:normAutofit/>
          </a:bodyPr>
          <a:lstStyle/>
          <a:p>
            <a:r>
              <a:rPr lang="en-US" dirty="0"/>
              <a:t>Resources and more references on bullying </a:t>
            </a:r>
          </a:p>
        </p:txBody>
      </p:sp>
      <p:sp>
        <p:nvSpPr>
          <p:cNvPr id="3" name="TextBox 2">
            <a:extLst>
              <a:ext uri="{FF2B5EF4-FFF2-40B4-BE49-F238E27FC236}">
                <a16:creationId xmlns:a16="http://schemas.microsoft.com/office/drawing/2014/main" id="{045305C5-9EE1-C14C-A824-DEC3477D4C0A}"/>
              </a:ext>
            </a:extLst>
          </p:cNvPr>
          <p:cNvSpPr txBox="1"/>
          <p:nvPr/>
        </p:nvSpPr>
        <p:spPr>
          <a:xfrm>
            <a:off x="118638" y="2096617"/>
            <a:ext cx="20258796" cy="5078313"/>
          </a:xfrm>
          <a:prstGeom prst="rect">
            <a:avLst/>
          </a:prstGeom>
          <a:noFill/>
        </p:spPr>
        <p:txBody>
          <a:bodyPr wrap="square" rtlCol="0">
            <a:spAutoFit/>
          </a:bodyPr>
          <a:lstStyle/>
          <a:p>
            <a:endParaRPr lang="en-US" u="sng" dirty="0">
              <a:hlinkClick r:id="rId2"/>
            </a:endParaRPr>
          </a:p>
          <a:p>
            <a:r>
              <a:rPr lang="en-US" u="sng" dirty="0">
                <a:hlinkClick r:id="rId2"/>
              </a:rPr>
              <a:t>https://www.catholicregister.org/faith/homilies/item/26630-bullying-is-the-devils-work-pope-says</a:t>
            </a:r>
            <a:endParaRPr lang="en-US" dirty="0"/>
          </a:p>
          <a:p>
            <a:br>
              <a:rPr lang="en-US" dirty="0"/>
            </a:br>
            <a:r>
              <a:rPr lang="en-US" u="sng" dirty="0">
                <a:hlinkClick r:id="rId3"/>
              </a:rPr>
              <a:t>https://vimeo.com/29742955?utm_campaign=5370367&amp;utm_source=affiliate&amp;utm_channel=affiliate&amp;cjevent=3ffa4180440511ec83c0cb1b0a82b832&amp;clickid=3ffa4180440511ec83c0cb1b0a82b832</a:t>
            </a:r>
            <a:endParaRPr lang="en-US" dirty="0"/>
          </a:p>
          <a:p>
            <a:br>
              <a:rPr lang="en-US" dirty="0"/>
            </a:br>
            <a:r>
              <a:rPr lang="en-US" u="sng" dirty="0">
                <a:hlinkClick r:id="rId4"/>
              </a:rPr>
              <a:t>https://www.insidehazing.com/dr-lipkins</a:t>
            </a:r>
            <a:r>
              <a:rPr lang="en-US" u="sng" dirty="0"/>
              <a:t> (</a:t>
            </a:r>
            <a:r>
              <a:rPr lang="en-US" u="sng" dirty="0" err="1"/>
              <a:t>Psychologish</a:t>
            </a:r>
            <a:r>
              <a:rPr lang="en-US" u="sng" dirty="0"/>
              <a:t> Dr. Susan Lipkin)</a:t>
            </a:r>
            <a:endParaRPr lang="en-US" dirty="0"/>
          </a:p>
          <a:p>
            <a:br>
              <a:rPr lang="en-US" dirty="0"/>
            </a:br>
            <a:r>
              <a:rPr lang="en-US" u="sng" dirty="0">
                <a:hlinkClick r:id="rId5"/>
              </a:rPr>
              <a:t>https://youtu.be/WZrqrzG3UA8</a:t>
            </a:r>
            <a:r>
              <a:rPr lang="en-US" u="sng" dirty="0"/>
              <a:t>. (”Breathe Nolan, Breathe”)</a:t>
            </a:r>
            <a:endParaRPr lang="en-US" dirty="0"/>
          </a:p>
          <a:p>
            <a:br>
              <a:rPr lang="en-US" dirty="0"/>
            </a:br>
            <a:r>
              <a:rPr lang="en-US" u="sng" dirty="0">
                <a:hlinkClick r:id="rId6"/>
              </a:rPr>
              <a:t>https://thecatholicassociation.org/human-dignity/</a:t>
            </a:r>
            <a:endParaRPr lang="en-US" dirty="0"/>
          </a:p>
          <a:p>
            <a:br>
              <a:rPr lang="en-US" dirty="0"/>
            </a:br>
            <a:r>
              <a:rPr lang="en-US" u="sng" dirty="0">
                <a:hlinkClick r:id="rId7"/>
              </a:rPr>
              <a:t>https://www.vatican.va/content/john-paul-ii/en/messages/peace/documents/hf_jp-ii_mes_08121994_xxviii-world-day-for-peace.html</a:t>
            </a:r>
            <a:endParaRPr lang="en-US" dirty="0"/>
          </a:p>
          <a:p>
            <a:r>
              <a:rPr lang="en-US" dirty="0"/>
              <a:t>(This is Pope John Paul II’s letter on ‘Women as Teachers of Peace in Society”)</a:t>
            </a:r>
          </a:p>
          <a:p>
            <a:br>
              <a:rPr lang="en-US" dirty="0"/>
            </a:br>
            <a:r>
              <a:rPr lang="en-US" u="sng" dirty="0">
                <a:hlinkClick r:id="rId8"/>
              </a:rPr>
              <a:t>https://www.linkedin.com/pulse/20140808184332-12571684-gossip-the-most-insidious-form-of-bullying</a:t>
            </a:r>
            <a:endParaRPr lang="en-US" u="sng" dirty="0"/>
          </a:p>
          <a:p>
            <a:r>
              <a:rPr lang="en-US" u="sng" dirty="0"/>
              <a:t>Values Coach John </a:t>
            </a:r>
            <a:r>
              <a:rPr lang="en-US" u="sng" dirty="0" err="1"/>
              <a:t>Tye</a:t>
            </a:r>
            <a:r>
              <a:rPr lang="en-US" u="sng" dirty="0"/>
              <a:t> on “Gossip: the Most Insidious Form of Bullying”</a:t>
            </a:r>
            <a:endParaRPr lang="en-US" dirty="0"/>
          </a:p>
          <a:p>
            <a:br>
              <a:rPr lang="en-US" dirty="0"/>
            </a:br>
            <a:endParaRPr lang="en-US" dirty="0"/>
          </a:p>
        </p:txBody>
      </p:sp>
      <p:sp>
        <p:nvSpPr>
          <p:cNvPr id="6" name="TextBox 5">
            <a:extLst>
              <a:ext uri="{FF2B5EF4-FFF2-40B4-BE49-F238E27FC236}">
                <a16:creationId xmlns:a16="http://schemas.microsoft.com/office/drawing/2014/main" id="{D60A240B-CDA8-694B-B118-24EAC95C064C}"/>
              </a:ext>
            </a:extLst>
          </p:cNvPr>
          <p:cNvSpPr txBox="1"/>
          <p:nvPr/>
        </p:nvSpPr>
        <p:spPr>
          <a:xfrm>
            <a:off x="2944678" y="1410346"/>
            <a:ext cx="7303358" cy="369332"/>
          </a:xfrm>
          <a:prstGeom prst="rect">
            <a:avLst/>
          </a:prstGeom>
          <a:noFill/>
        </p:spPr>
        <p:txBody>
          <a:bodyPr wrap="square" rtlCol="0">
            <a:spAutoFit/>
          </a:bodyPr>
          <a:lstStyle/>
          <a:p>
            <a:r>
              <a:rPr lang="en-US" dirty="0"/>
              <a:t>You may have to copy and paste into a browser the websites below:</a:t>
            </a:r>
          </a:p>
        </p:txBody>
      </p:sp>
      <p:sp>
        <p:nvSpPr>
          <p:cNvPr id="7" name="TextBox 6">
            <a:extLst>
              <a:ext uri="{FF2B5EF4-FFF2-40B4-BE49-F238E27FC236}">
                <a16:creationId xmlns:a16="http://schemas.microsoft.com/office/drawing/2014/main" id="{6EA4D825-DE6C-4643-A86C-FD08D8FC4AF9}"/>
              </a:ext>
            </a:extLst>
          </p:cNvPr>
          <p:cNvSpPr txBox="1"/>
          <p:nvPr/>
        </p:nvSpPr>
        <p:spPr>
          <a:xfrm>
            <a:off x="356461" y="1828800"/>
            <a:ext cx="8500725" cy="369332"/>
          </a:xfrm>
          <a:prstGeom prst="rect">
            <a:avLst/>
          </a:prstGeom>
          <a:noFill/>
        </p:spPr>
        <p:txBody>
          <a:bodyPr wrap="none" rtlCol="0">
            <a:spAutoFit/>
          </a:bodyPr>
          <a:lstStyle/>
          <a:p>
            <a:r>
              <a:rPr lang="en-US" dirty="0"/>
              <a:t>Religious resources:  others may be available, but very interesting sources and interviews: </a:t>
            </a:r>
          </a:p>
        </p:txBody>
      </p:sp>
    </p:spTree>
    <p:extLst>
      <p:ext uri="{BB962C8B-B14F-4D97-AF65-F5344CB8AC3E}">
        <p14:creationId xmlns:p14="http://schemas.microsoft.com/office/powerpoint/2010/main" val="260097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58BEF-101C-1146-A45D-0CF6EA30827B}"/>
              </a:ext>
            </a:extLst>
          </p:cNvPr>
          <p:cNvSpPr>
            <a:spLocks noGrp="1"/>
          </p:cNvSpPr>
          <p:nvPr>
            <p:ph type="title"/>
          </p:nvPr>
        </p:nvSpPr>
        <p:spPr>
          <a:xfrm>
            <a:off x="1185333" y="219626"/>
            <a:ext cx="9880457" cy="1188720"/>
          </a:xfrm>
        </p:spPr>
        <p:txBody>
          <a:bodyPr/>
          <a:lstStyle/>
          <a:p>
            <a:r>
              <a:rPr lang="en-US" dirty="0"/>
              <a:t>More Resources and references on bullying</a:t>
            </a:r>
          </a:p>
        </p:txBody>
      </p:sp>
      <p:sp>
        <p:nvSpPr>
          <p:cNvPr id="3" name="TextBox 2">
            <a:extLst>
              <a:ext uri="{FF2B5EF4-FFF2-40B4-BE49-F238E27FC236}">
                <a16:creationId xmlns:a16="http://schemas.microsoft.com/office/drawing/2014/main" id="{1D5EC751-5A57-0E45-AEB1-A666348CC380}"/>
              </a:ext>
            </a:extLst>
          </p:cNvPr>
          <p:cNvSpPr txBox="1"/>
          <p:nvPr/>
        </p:nvSpPr>
        <p:spPr>
          <a:xfrm>
            <a:off x="1371601" y="1845733"/>
            <a:ext cx="13221870" cy="5355312"/>
          </a:xfrm>
          <a:prstGeom prst="rect">
            <a:avLst/>
          </a:prstGeom>
          <a:noFill/>
        </p:spPr>
        <p:txBody>
          <a:bodyPr wrap="square" rtlCol="0">
            <a:spAutoFit/>
          </a:bodyPr>
          <a:lstStyle/>
          <a:p>
            <a:r>
              <a:rPr lang="en-US" i="1" dirty="0"/>
              <a:t>“Bullying Behaviors Among U.S. Youth,” </a:t>
            </a:r>
            <a:r>
              <a:rPr lang="en-US" dirty="0"/>
              <a:t>Journal of the American Medical Association </a:t>
            </a:r>
            <a:r>
              <a:rPr lang="en-US" i="1" dirty="0"/>
              <a:t>285</a:t>
            </a:r>
            <a:endParaRPr lang="en-US" dirty="0"/>
          </a:p>
          <a:p>
            <a:r>
              <a:rPr lang="en-US" i="1" u="sng" dirty="0">
                <a:hlinkClick r:id="rId2"/>
              </a:rPr>
              <a:t>https://www.ncbi.nlm.nih.gov/pmc/articles/PMC2435211/</a:t>
            </a:r>
            <a:endParaRPr lang="en-US" dirty="0"/>
          </a:p>
          <a:p>
            <a:br>
              <a:rPr lang="en-US" dirty="0"/>
            </a:br>
            <a:r>
              <a:rPr lang="en-US" i="1" dirty="0"/>
              <a:t>Factsheets for adults:</a:t>
            </a:r>
            <a:endParaRPr lang="en-US" dirty="0"/>
          </a:p>
          <a:p>
            <a:r>
              <a:rPr lang="en-US" i="1" u="sng" dirty="0">
                <a:hlinkClick r:id="rId3"/>
              </a:rPr>
              <a:t>https://njbullying.org/documents/whatweknowaboutB.pdf</a:t>
            </a:r>
            <a:endParaRPr lang="en-US" dirty="0"/>
          </a:p>
          <a:p>
            <a:br>
              <a:rPr lang="en-US" dirty="0"/>
            </a:br>
            <a:r>
              <a:rPr lang="en-US" i="1" u="sng" dirty="0">
                <a:hlinkClick r:id="rId4"/>
              </a:rPr>
              <a:t>https://educateiowa.gov/sites/files/ed/documents/tip%20sheet%20misdirections%20in%20bullying%20prevention.pdf</a:t>
            </a:r>
            <a:endParaRPr lang="en-US" dirty="0"/>
          </a:p>
          <a:p>
            <a:br>
              <a:rPr lang="en-US" dirty="0"/>
            </a:br>
            <a:r>
              <a:rPr lang="en-US" i="1" dirty="0"/>
              <a:t>For teens</a:t>
            </a:r>
            <a:endParaRPr lang="en-US" dirty="0"/>
          </a:p>
          <a:p>
            <a:r>
              <a:rPr lang="en-US" i="1" u="sng" dirty="0">
                <a:hlinkClick r:id="rId5"/>
              </a:rPr>
              <a:t>http://www.ncdsv.org/images/nyvprc_factsforteensbullying.pdf</a:t>
            </a:r>
            <a:endParaRPr lang="en-US" dirty="0"/>
          </a:p>
          <a:p>
            <a:br>
              <a:rPr lang="en-US" dirty="0"/>
            </a:br>
            <a:r>
              <a:rPr lang="en-US" i="1" u="sng" dirty="0">
                <a:hlinkClick r:id="rId6"/>
              </a:rPr>
              <a:t>https://www.healthforteens.co.uk/feelings/bullying/cyber-bullying-just-the-facts/</a:t>
            </a:r>
            <a:endParaRPr lang="en-US" dirty="0"/>
          </a:p>
          <a:p>
            <a:br>
              <a:rPr lang="en-US" dirty="0"/>
            </a:br>
            <a:r>
              <a:rPr lang="en-US" i="1" u="sng" dirty="0">
                <a:hlinkClick r:id="rId7"/>
              </a:rPr>
              <a:t>https://www.healthforteens.co.uk/health/coronavirus/how-to-make-yourself-a-calming-kit/</a:t>
            </a:r>
            <a:endParaRPr lang="en-US" dirty="0"/>
          </a:p>
          <a:p>
            <a:br>
              <a:rPr lang="en-US" dirty="0"/>
            </a:br>
            <a:r>
              <a:rPr lang="en-US" i="1" u="sng" dirty="0">
                <a:hlinkClick r:id="rId8"/>
              </a:rPr>
              <a:t>https://www.pacer.org/bullying/</a:t>
            </a:r>
            <a:endParaRPr lang="en-US" dirty="0"/>
          </a:p>
          <a:p>
            <a:br>
              <a:rPr lang="en-US" dirty="0"/>
            </a:br>
            <a:br>
              <a:rPr lang="en-US" dirty="0"/>
            </a:br>
            <a:endParaRPr lang="en-US" dirty="0"/>
          </a:p>
        </p:txBody>
      </p:sp>
    </p:spTree>
    <p:extLst>
      <p:ext uri="{BB962C8B-B14F-4D97-AF65-F5344CB8AC3E}">
        <p14:creationId xmlns:p14="http://schemas.microsoft.com/office/powerpoint/2010/main" val="715520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4EA77-BCD1-F040-A543-B68445B6CC52}"/>
              </a:ext>
            </a:extLst>
          </p:cNvPr>
          <p:cNvSpPr>
            <a:spLocks noGrp="1"/>
          </p:cNvSpPr>
          <p:nvPr>
            <p:ph type="title"/>
          </p:nvPr>
        </p:nvSpPr>
        <p:spPr>
          <a:xfrm>
            <a:off x="960895" y="964692"/>
            <a:ext cx="10058400" cy="1188720"/>
          </a:xfrm>
        </p:spPr>
        <p:txBody>
          <a:bodyPr/>
          <a:lstStyle/>
          <a:p>
            <a:r>
              <a:rPr lang="en-US" dirty="0"/>
              <a:t>More Resources and references on bullying</a:t>
            </a:r>
          </a:p>
        </p:txBody>
      </p:sp>
      <p:sp>
        <p:nvSpPr>
          <p:cNvPr id="3" name="TextBox 2">
            <a:extLst>
              <a:ext uri="{FF2B5EF4-FFF2-40B4-BE49-F238E27FC236}">
                <a16:creationId xmlns:a16="http://schemas.microsoft.com/office/drawing/2014/main" id="{AAE70044-C30B-3748-BA90-B1FAD70AD148}"/>
              </a:ext>
            </a:extLst>
          </p:cNvPr>
          <p:cNvSpPr txBox="1"/>
          <p:nvPr/>
        </p:nvSpPr>
        <p:spPr>
          <a:xfrm>
            <a:off x="2231136" y="2413337"/>
            <a:ext cx="7356245" cy="2031325"/>
          </a:xfrm>
          <a:prstGeom prst="rect">
            <a:avLst/>
          </a:prstGeom>
          <a:noFill/>
        </p:spPr>
        <p:txBody>
          <a:bodyPr wrap="none" rtlCol="0">
            <a:spAutoFit/>
          </a:bodyPr>
          <a:lstStyle/>
          <a:p>
            <a:r>
              <a:rPr lang="en-US" i="1" dirty="0"/>
              <a:t>Activity</a:t>
            </a:r>
            <a:endParaRPr lang="en-US" dirty="0"/>
          </a:p>
          <a:p>
            <a:r>
              <a:rPr lang="en-US" i="1" u="sng" dirty="0">
                <a:hlinkClick r:id="rId2"/>
              </a:rPr>
              <a:t>https://www.pacer.org/bullying/classroom/middle-highschool/what-should-you-do.asp</a:t>
            </a:r>
            <a:endParaRPr lang="en-US" dirty="0"/>
          </a:p>
          <a:p>
            <a:br>
              <a:rPr lang="en-US" dirty="0"/>
            </a:br>
            <a:r>
              <a:rPr lang="en-US" i="1" dirty="0"/>
              <a:t>APA Policy (American Psychological Association</a:t>
            </a:r>
            <a:endParaRPr lang="en-US" dirty="0"/>
          </a:p>
          <a:p>
            <a:r>
              <a:rPr lang="en-US" i="1" u="sng" dirty="0">
                <a:hlinkClick r:id="rId3"/>
              </a:rPr>
              <a:t>https://www.apa.org/about/policy/bullying.pdf</a:t>
            </a:r>
            <a:endParaRPr lang="en-US" dirty="0"/>
          </a:p>
          <a:p>
            <a:br>
              <a:rPr lang="en-US" dirty="0"/>
            </a:br>
            <a:endParaRPr lang="en-US" dirty="0"/>
          </a:p>
        </p:txBody>
      </p:sp>
      <p:sp>
        <p:nvSpPr>
          <p:cNvPr id="4" name="TextBox 3">
            <a:extLst>
              <a:ext uri="{FF2B5EF4-FFF2-40B4-BE49-F238E27FC236}">
                <a16:creationId xmlns:a16="http://schemas.microsoft.com/office/drawing/2014/main" id="{734C9094-33BD-6944-882D-7E1BCAE8BAB2}"/>
              </a:ext>
            </a:extLst>
          </p:cNvPr>
          <p:cNvSpPr txBox="1"/>
          <p:nvPr/>
        </p:nvSpPr>
        <p:spPr>
          <a:xfrm>
            <a:off x="2231136" y="5036949"/>
            <a:ext cx="7849414" cy="646331"/>
          </a:xfrm>
          <a:prstGeom prst="rect">
            <a:avLst/>
          </a:prstGeom>
          <a:noFill/>
        </p:spPr>
        <p:txBody>
          <a:bodyPr wrap="square" rtlCol="0">
            <a:spAutoFit/>
          </a:bodyPr>
          <a:lstStyle/>
          <a:p>
            <a:r>
              <a:rPr lang="en-US" dirty="0">
                <a:hlinkClick r:id="rId4"/>
              </a:rPr>
              <a:t>https://www.pacer.org/bullying/classroom/middle-highschool/</a:t>
            </a:r>
            <a:endParaRPr lang="en-US" dirty="0"/>
          </a:p>
          <a:p>
            <a:endParaRPr lang="en-US" dirty="0"/>
          </a:p>
        </p:txBody>
      </p:sp>
      <p:sp>
        <p:nvSpPr>
          <p:cNvPr id="5" name="TextBox 4">
            <a:extLst>
              <a:ext uri="{FF2B5EF4-FFF2-40B4-BE49-F238E27FC236}">
                <a16:creationId xmlns:a16="http://schemas.microsoft.com/office/drawing/2014/main" id="{8E9108AE-EE6A-3445-83CD-C688BD5EC29D}"/>
              </a:ext>
            </a:extLst>
          </p:cNvPr>
          <p:cNvSpPr txBox="1"/>
          <p:nvPr/>
        </p:nvSpPr>
        <p:spPr>
          <a:xfrm>
            <a:off x="2231136" y="4664990"/>
            <a:ext cx="7098844" cy="369332"/>
          </a:xfrm>
          <a:prstGeom prst="rect">
            <a:avLst/>
          </a:prstGeom>
          <a:noFill/>
        </p:spPr>
        <p:txBody>
          <a:bodyPr wrap="square" rtlCol="0">
            <a:spAutoFit/>
          </a:bodyPr>
          <a:lstStyle/>
          <a:p>
            <a:r>
              <a:rPr lang="en-US" dirty="0"/>
              <a:t>Many activities, posters and flyers are available from </a:t>
            </a:r>
            <a:r>
              <a:rPr lang="en-US" dirty="0" err="1"/>
              <a:t>StopBullying.gov</a:t>
            </a:r>
            <a:r>
              <a:rPr lang="en-US" dirty="0"/>
              <a:t>: </a:t>
            </a:r>
          </a:p>
        </p:txBody>
      </p:sp>
    </p:spTree>
    <p:extLst>
      <p:ext uri="{BB962C8B-B14F-4D97-AF65-F5344CB8AC3E}">
        <p14:creationId xmlns:p14="http://schemas.microsoft.com/office/powerpoint/2010/main" val="3746539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68" y="640080"/>
            <a:ext cx="10911865"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EDC33D0-485D-4A4B-A958-3EC68B44A8AD}"/>
              </a:ext>
            </a:extLst>
          </p:cNvPr>
          <p:cNvSpPr/>
          <p:nvPr/>
        </p:nvSpPr>
        <p:spPr>
          <a:xfrm>
            <a:off x="1262729" y="1289303"/>
            <a:ext cx="9638443" cy="3339303"/>
          </a:xfrm>
          <a:prstGeom prst="rect">
            <a:avLst/>
          </a:prstGeom>
          <a:ln>
            <a:noFill/>
          </a:ln>
        </p:spPr>
        <p:txBody>
          <a:bodyPr vert="horz" lIns="274320" tIns="182880" rIns="274320" bIns="182880" rtlCol="0" anchor="ctr" anchorCtr="1">
            <a:normAutofit/>
          </a:bodyPr>
          <a:lstStyle/>
          <a:p>
            <a:pPr algn="ctr" defTabSz="914400">
              <a:lnSpc>
                <a:spcPct val="90000"/>
              </a:lnSpc>
              <a:spcBef>
                <a:spcPct val="0"/>
              </a:spcBef>
              <a:spcAft>
                <a:spcPts val="600"/>
              </a:spcAft>
            </a:pPr>
            <a:r>
              <a:rPr lang="en-US" sz="5000" b="1" kern="1200" cap="all" spc="200" baseline="0">
                <a:ln w="9525" cmpd="sng">
                  <a:solidFill>
                    <a:schemeClr val="accent1"/>
                  </a:solidFill>
                  <a:prstDash val="solid"/>
                </a:ln>
                <a:solidFill>
                  <a:srgbClr val="262626"/>
                </a:solidFill>
                <a:effectLst>
                  <a:glow rad="38100">
                    <a:schemeClr val="accent1">
                      <a:alpha val="40000"/>
                    </a:schemeClr>
                  </a:glow>
                </a:effectLst>
                <a:latin typeface="+mj-lt"/>
                <a:ea typeface="+mj-ea"/>
                <a:cs typeface="+mj-cs"/>
              </a:rPr>
              <a:t>Don’t Full Bullies- </a:t>
            </a:r>
          </a:p>
          <a:p>
            <a:pPr algn="ctr" defTabSz="914400">
              <a:lnSpc>
                <a:spcPct val="90000"/>
              </a:lnSpc>
              <a:spcBef>
                <a:spcPct val="0"/>
              </a:spcBef>
              <a:spcAft>
                <a:spcPts val="600"/>
              </a:spcAft>
            </a:pPr>
            <a:r>
              <a:rPr lang="en-US" sz="5000" b="1" kern="1200" cap="all" spc="200" baseline="0">
                <a:ln w="9525" cmpd="sng">
                  <a:solidFill>
                    <a:schemeClr val="accent1"/>
                  </a:solidFill>
                  <a:prstDash val="solid"/>
                </a:ln>
                <a:solidFill>
                  <a:srgbClr val="262626"/>
                </a:solidFill>
                <a:effectLst>
                  <a:glow rad="38100">
                    <a:schemeClr val="accent1">
                      <a:alpha val="40000"/>
                    </a:schemeClr>
                  </a:glow>
                </a:effectLst>
                <a:latin typeface="+mj-lt"/>
                <a:ea typeface="+mj-ea"/>
                <a:cs typeface="+mj-cs"/>
              </a:rPr>
              <a:t>Report them!</a:t>
            </a:r>
          </a:p>
        </p:txBody>
      </p:sp>
    </p:spTree>
    <p:extLst>
      <p:ext uri="{BB962C8B-B14F-4D97-AF65-F5344CB8AC3E}">
        <p14:creationId xmlns:p14="http://schemas.microsoft.com/office/powerpoint/2010/main" val="3224571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9ACDC-EB44-1B47-A14D-CD3D00EAE3A9}"/>
              </a:ext>
            </a:extLst>
          </p:cNvPr>
          <p:cNvSpPr>
            <a:spLocks noGrp="1"/>
          </p:cNvSpPr>
          <p:nvPr>
            <p:ph type="title"/>
          </p:nvPr>
        </p:nvSpPr>
        <p:spPr>
          <a:xfrm>
            <a:off x="8340090" y="910183"/>
            <a:ext cx="3044952" cy="1627632"/>
          </a:xfrm>
        </p:spPr>
        <p:txBody>
          <a:bodyPr vert="horz" lIns="274320" tIns="182880" rIns="274320" bIns="182880" rtlCol="0" anchor="ctr" anchorCtr="1">
            <a:normAutofit/>
          </a:bodyPr>
          <a:lstStyle/>
          <a:p>
            <a:r>
              <a:rPr lang="en-US" sz="1500" dirty="0"/>
              <a:t>https://</a:t>
            </a:r>
            <a:r>
              <a:rPr lang="en-US" sz="1500" dirty="0" err="1"/>
              <a:t>pacerteensagainstbullying.org</a:t>
            </a:r>
            <a:r>
              <a:rPr lang="en-US" sz="1500" dirty="0"/>
              <a:t>/wp-content/uploads/2014/04/bullying-defined-quote1.jpg</a:t>
            </a:r>
          </a:p>
        </p:txBody>
      </p:sp>
      <p:pic>
        <p:nvPicPr>
          <p:cNvPr id="9" name="Picture 8" descr="Text&#10;&#10;Description automatically generated">
            <a:extLst>
              <a:ext uri="{FF2B5EF4-FFF2-40B4-BE49-F238E27FC236}">
                <a16:creationId xmlns:a16="http://schemas.microsoft.com/office/drawing/2014/main" id="{D2A1615F-D1A6-7948-9ED3-0228C6C6ED7D}"/>
              </a:ext>
            </a:extLst>
          </p:cNvPr>
          <p:cNvPicPr>
            <a:picLocks noChangeAspect="1"/>
          </p:cNvPicPr>
          <p:nvPr/>
        </p:nvPicPr>
        <p:blipFill>
          <a:blip r:embed="rId4"/>
          <a:stretch>
            <a:fillRect/>
          </a:stretch>
        </p:blipFill>
        <p:spPr>
          <a:xfrm>
            <a:off x="668908" y="0"/>
            <a:ext cx="6813897" cy="6858000"/>
          </a:xfrm>
          <a:prstGeom prst="rect">
            <a:avLst/>
          </a:prstGeom>
        </p:spPr>
      </p:pic>
      <p:sp>
        <p:nvSpPr>
          <p:cNvPr id="14" name="TextBox 13">
            <a:extLst>
              <a:ext uri="{FF2B5EF4-FFF2-40B4-BE49-F238E27FC236}">
                <a16:creationId xmlns:a16="http://schemas.microsoft.com/office/drawing/2014/main" id="{DC5FF5B3-02E5-AE43-AD25-4E2313FBEDF4}"/>
              </a:ext>
            </a:extLst>
          </p:cNvPr>
          <p:cNvSpPr txBox="1"/>
          <p:nvPr/>
        </p:nvSpPr>
        <p:spPr>
          <a:xfrm>
            <a:off x="11565467" y="3149600"/>
            <a:ext cx="184731" cy="369332"/>
          </a:xfrm>
          <a:prstGeom prst="rect">
            <a:avLst/>
          </a:prstGeom>
          <a:noFill/>
        </p:spPr>
        <p:txBody>
          <a:bodyPr wrap="none" rtlCol="0">
            <a:spAutoFit/>
          </a:bodyPr>
          <a:lstStyle/>
          <a:p>
            <a:endParaRPr lang="en-US" dirty="0"/>
          </a:p>
        </p:txBody>
      </p:sp>
      <p:pic>
        <p:nvPicPr>
          <p:cNvPr id="19" name="Audio Recording Nov 15, 2021 at 7:03:28 PM" descr="Audio Recording Nov 15, 2021 at 7:03:28 PM">
            <a:hlinkClick r:id="" action="ppaction://media"/>
            <a:extLst>
              <a:ext uri="{FF2B5EF4-FFF2-40B4-BE49-F238E27FC236}">
                <a16:creationId xmlns:a16="http://schemas.microsoft.com/office/drawing/2014/main" id="{396D6BEA-775C-9946-9A3A-B0AF3E2AACE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56166" y="4277566"/>
            <a:ext cx="812800" cy="812800"/>
          </a:xfrm>
          <a:prstGeom prst="rect">
            <a:avLst/>
          </a:prstGeom>
        </p:spPr>
      </p:pic>
    </p:spTree>
    <p:extLst>
      <p:ext uri="{BB962C8B-B14F-4D97-AF65-F5344CB8AC3E}">
        <p14:creationId xmlns:p14="http://schemas.microsoft.com/office/powerpoint/2010/main" val="192277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552"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descr="Be Someone’s Hero">
            <a:hlinkClick r:id="" action="ppaction://media"/>
            <a:extLst>
              <a:ext uri="{FF2B5EF4-FFF2-40B4-BE49-F238E27FC236}">
                <a16:creationId xmlns:a16="http://schemas.microsoft.com/office/drawing/2014/main" id="{B2C59FBE-CBD5-124A-9D47-037C199C8D46}"/>
              </a:ext>
            </a:extLst>
          </p:cNvPr>
          <p:cNvPicPr>
            <a:picLocks noRot="1" noChangeAspect="1"/>
          </p:cNvPicPr>
          <p:nvPr>
            <a:videoFile r:link="rId1"/>
          </p:nvPr>
        </p:nvPicPr>
        <p:blipFill>
          <a:blip r:embed="rId5"/>
          <a:stretch>
            <a:fillRect/>
          </a:stretch>
        </p:blipFill>
        <p:spPr>
          <a:xfrm>
            <a:off x="546608" y="1862667"/>
            <a:ext cx="5667925" cy="4178161"/>
          </a:xfrm>
          <a:prstGeom prst="rect">
            <a:avLst/>
          </a:prstGeom>
        </p:spPr>
      </p:pic>
      <p:sp>
        <p:nvSpPr>
          <p:cNvPr id="4" name="TextBox 3">
            <a:extLst>
              <a:ext uri="{FF2B5EF4-FFF2-40B4-BE49-F238E27FC236}">
                <a16:creationId xmlns:a16="http://schemas.microsoft.com/office/drawing/2014/main" id="{C4834A83-6C9F-CE48-8A01-5A47E1E45BDE}"/>
              </a:ext>
            </a:extLst>
          </p:cNvPr>
          <p:cNvSpPr txBox="1"/>
          <p:nvPr/>
        </p:nvSpPr>
        <p:spPr>
          <a:xfrm>
            <a:off x="1066800" y="474134"/>
            <a:ext cx="10024533" cy="86177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2500" dirty="0"/>
              <a:t>Activity #1– Watch and discuss:</a:t>
            </a:r>
          </a:p>
          <a:p>
            <a:r>
              <a:rPr lang="en-US" sz="2500" dirty="0"/>
              <a:t>Have you been a victim of Bullying?  Watch this video for an example</a:t>
            </a:r>
            <a:r>
              <a:rPr lang="en-US" dirty="0"/>
              <a:t>.</a:t>
            </a:r>
          </a:p>
        </p:txBody>
      </p:sp>
      <p:sp>
        <p:nvSpPr>
          <p:cNvPr id="5" name="TextBox 4">
            <a:extLst>
              <a:ext uri="{FF2B5EF4-FFF2-40B4-BE49-F238E27FC236}">
                <a16:creationId xmlns:a16="http://schemas.microsoft.com/office/drawing/2014/main" id="{E3435CC0-C63A-344A-920D-82DD7CF87066}"/>
              </a:ext>
            </a:extLst>
          </p:cNvPr>
          <p:cNvSpPr txBox="1"/>
          <p:nvPr/>
        </p:nvSpPr>
        <p:spPr>
          <a:xfrm>
            <a:off x="6858000" y="1656518"/>
            <a:ext cx="4787392" cy="474284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2500" dirty="0"/>
              <a:t>A young lady wakes up one morning and checks her phone messages before going to school.  At school, she feels isolated, and other kids seem to avoid her.  She starts getting rude messages on her phone.  On the way home, she is surrounded by a group of girls from her school who begin to push her around.  Another girl intervenes and says “Amanda, STOP, She’s done nothing to you!”.</a:t>
            </a:r>
          </a:p>
        </p:txBody>
      </p:sp>
      <p:pic>
        <p:nvPicPr>
          <p:cNvPr id="6" name="Audio Recording Nov 15, 2021 at 7:04:38 PM" descr="Audio Recording Nov 15, 2021 at 7:04:38 PM">
            <a:hlinkClick r:id="" action="ppaction://media"/>
            <a:extLst>
              <a:ext uri="{FF2B5EF4-FFF2-40B4-BE49-F238E27FC236}">
                <a16:creationId xmlns:a16="http://schemas.microsoft.com/office/drawing/2014/main" id="{7017FEF4-BE0F-E341-9A2C-670AFDD6F917}"/>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0463078" y="5802561"/>
            <a:ext cx="812800" cy="812800"/>
          </a:xfrm>
          <a:prstGeom prst="rect">
            <a:avLst/>
          </a:prstGeom>
        </p:spPr>
      </p:pic>
    </p:spTree>
    <p:extLst>
      <p:ext uri="{BB962C8B-B14F-4D97-AF65-F5344CB8AC3E}">
        <p14:creationId xmlns:p14="http://schemas.microsoft.com/office/powerpoint/2010/main" val="255295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5446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3"/>
                </p:tgtEl>
              </p:cMediaNode>
            </p:vide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audio>
              <p:cMediaNode vol="80000">
                <p:cTn id="1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2491EC-80B9-B249-8625-BC709791F566}"/>
              </a:ext>
            </a:extLst>
          </p:cNvPr>
          <p:cNvSpPr txBox="1"/>
          <p:nvPr/>
        </p:nvSpPr>
        <p:spPr>
          <a:xfrm>
            <a:off x="1490134" y="897467"/>
            <a:ext cx="9211734" cy="6909584"/>
          </a:xfrm>
          <a:prstGeom prst="rect">
            <a:avLst/>
          </a:prstGeom>
          <a:noFill/>
        </p:spPr>
        <p:txBody>
          <a:bodyPr wrap="square" rtlCol="0">
            <a:spAutoFit/>
          </a:bodyPr>
          <a:lstStyle/>
          <a:p>
            <a:endParaRPr lang="en-US" sz="2000" b="1" dirty="0"/>
          </a:p>
          <a:p>
            <a:r>
              <a:rPr lang="en-US" sz="2400" b="1" dirty="0"/>
              <a:t>Have you ever seen someone who was publicly bullied?  </a:t>
            </a:r>
          </a:p>
          <a:p>
            <a:endParaRPr lang="en-US" sz="2000" b="1" dirty="0"/>
          </a:p>
          <a:p>
            <a:endParaRPr lang="en-US" sz="2000" b="1" dirty="0"/>
          </a:p>
          <a:p>
            <a:pPr marL="285750" indent="-285750">
              <a:buFont typeface="Courier New" panose="02070309020205020404" pitchFamily="49" charset="0"/>
              <a:buChar char="o"/>
            </a:pPr>
            <a:r>
              <a:rPr lang="en-US" sz="1900" dirty="0"/>
              <a:t>Yes – I have seen this happen and wanted to help the bullied person but didn’t.</a:t>
            </a:r>
          </a:p>
          <a:p>
            <a:pPr marL="285750" indent="-285750">
              <a:buFont typeface="Courier New" panose="02070309020205020404" pitchFamily="49" charset="0"/>
              <a:buChar char="o"/>
            </a:pPr>
            <a:endParaRPr lang="en-US" sz="1900" dirty="0"/>
          </a:p>
          <a:p>
            <a:pPr marL="285750" indent="-285750">
              <a:buFont typeface="Courier New" panose="02070309020205020404" pitchFamily="49" charset="0"/>
              <a:buChar char="o"/>
            </a:pPr>
            <a:r>
              <a:rPr lang="en-US" sz="1900" dirty="0"/>
              <a:t>Yes – I have seen this happen but felt too weak to help them; I didn’t  want to get involved.</a:t>
            </a:r>
          </a:p>
          <a:p>
            <a:endParaRPr lang="en-US" sz="1900" dirty="0"/>
          </a:p>
          <a:p>
            <a:pPr marL="285750" indent="-285750">
              <a:buFont typeface="Courier New" panose="02070309020205020404" pitchFamily="49" charset="0"/>
              <a:buChar char="o"/>
            </a:pPr>
            <a:r>
              <a:rPr lang="en-US" sz="1900" dirty="0"/>
              <a:t>Yes – I have seen this happen and I sided with the bully.</a:t>
            </a:r>
          </a:p>
          <a:p>
            <a:endParaRPr lang="en-US" sz="1900" dirty="0"/>
          </a:p>
          <a:p>
            <a:pPr marL="285750" indent="-285750">
              <a:buFont typeface="Courier New" panose="02070309020205020404" pitchFamily="49" charset="0"/>
              <a:buChar char="o"/>
            </a:pPr>
            <a:r>
              <a:rPr lang="en-US" sz="1900" dirty="0"/>
              <a:t>Yes – I helped the person who was bullied</a:t>
            </a:r>
          </a:p>
          <a:p>
            <a:pPr marL="285750" indent="-285750">
              <a:buFont typeface="Courier New" panose="02070309020205020404" pitchFamily="49" charset="0"/>
              <a:buChar char="o"/>
            </a:pPr>
            <a:endParaRPr lang="en-US" sz="1900" dirty="0"/>
          </a:p>
          <a:p>
            <a:pPr marL="285750" indent="-285750">
              <a:buFont typeface="Courier New" panose="02070309020205020404" pitchFamily="49" charset="0"/>
              <a:buChar char="o"/>
            </a:pPr>
            <a:r>
              <a:rPr lang="en-US" sz="1900" dirty="0"/>
              <a:t>No – I’ve never seen this happen</a:t>
            </a:r>
          </a:p>
          <a:p>
            <a:pPr marL="285750" indent="-285750">
              <a:buFont typeface="Courier New" panose="02070309020205020404" pitchFamily="49" charset="0"/>
              <a:buChar char="o"/>
            </a:pPr>
            <a:endParaRPr lang="en-US" sz="1900" dirty="0"/>
          </a:p>
          <a:p>
            <a:pPr marL="285750" indent="-285750">
              <a:buFont typeface="Courier New" panose="02070309020205020404" pitchFamily="49" charset="0"/>
              <a:buChar char="o"/>
            </a:pPr>
            <a:endParaRPr lang="en-US" sz="1900" dirty="0"/>
          </a:p>
          <a:p>
            <a:r>
              <a:rPr lang="en-US" sz="1900" dirty="0"/>
              <a:t>There are reasons why people make a wrong decision.  </a:t>
            </a:r>
          </a:p>
          <a:p>
            <a:r>
              <a:rPr lang="en-US" sz="1900" dirty="0"/>
              <a:t>The best way to resolve that is not being an inactive bystander.  </a:t>
            </a:r>
          </a:p>
          <a:p>
            <a:r>
              <a:rPr lang="en-US" sz="1900" dirty="0"/>
              <a:t>DON”T TOLERATE BULLYING – REPORT IT.</a:t>
            </a:r>
          </a:p>
          <a:p>
            <a:endParaRPr lang="en-US" sz="2000" dirty="0"/>
          </a:p>
          <a:p>
            <a:endParaRPr lang="en-US" dirty="0"/>
          </a:p>
          <a:p>
            <a:endParaRPr lang="en-US" dirty="0"/>
          </a:p>
          <a:p>
            <a:endParaRPr lang="en-US" dirty="0"/>
          </a:p>
        </p:txBody>
      </p:sp>
      <p:sp>
        <p:nvSpPr>
          <p:cNvPr id="3" name="TextBox 2">
            <a:extLst>
              <a:ext uri="{FF2B5EF4-FFF2-40B4-BE49-F238E27FC236}">
                <a16:creationId xmlns:a16="http://schemas.microsoft.com/office/drawing/2014/main" id="{36F08D65-0DBA-364E-8450-244D5C93D171}"/>
              </a:ext>
            </a:extLst>
          </p:cNvPr>
          <p:cNvSpPr txBox="1"/>
          <p:nvPr/>
        </p:nvSpPr>
        <p:spPr>
          <a:xfrm>
            <a:off x="4334933" y="528135"/>
            <a:ext cx="3615092" cy="477054"/>
          </a:xfrm>
          <a:prstGeom prst="rect">
            <a:avLst/>
          </a:prstGeom>
          <a:noFill/>
        </p:spPr>
        <p:txBody>
          <a:bodyPr wrap="none" rtlCol="0">
            <a:spAutoFit/>
          </a:bodyPr>
          <a:lstStyle/>
          <a:p>
            <a:r>
              <a:rPr lang="en-US" sz="2500" dirty="0"/>
              <a:t>Quiz in response to video</a:t>
            </a:r>
            <a:r>
              <a:rPr lang="en-US" dirty="0"/>
              <a:t>:</a:t>
            </a:r>
          </a:p>
        </p:txBody>
      </p:sp>
      <p:pic>
        <p:nvPicPr>
          <p:cNvPr id="4" name="Audio Recording Nov 15, 2021 at 7:07:07 PM" descr="Audio Recording Nov 15, 2021 at 7:07:07 PM">
            <a:hlinkClick r:id="" action="ppaction://media"/>
            <a:extLst>
              <a:ext uri="{FF2B5EF4-FFF2-40B4-BE49-F238E27FC236}">
                <a16:creationId xmlns:a16="http://schemas.microsoft.com/office/drawing/2014/main" id="{B2E176B9-D0E9-C745-B9D7-A38CD601244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696271" y="4418127"/>
            <a:ext cx="812800" cy="812800"/>
          </a:xfrm>
          <a:prstGeom prst="rect">
            <a:avLst/>
          </a:prstGeom>
        </p:spPr>
      </p:pic>
    </p:spTree>
    <p:extLst>
      <p:ext uri="{BB962C8B-B14F-4D97-AF65-F5344CB8AC3E}">
        <p14:creationId xmlns:p14="http://schemas.microsoft.com/office/powerpoint/2010/main" val="67252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0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C504A-D4C2-3647-958F-7BCA1CA90236}"/>
              </a:ext>
            </a:extLst>
          </p:cNvPr>
          <p:cNvSpPr>
            <a:spLocks noGrp="1"/>
          </p:cNvSpPr>
          <p:nvPr>
            <p:ph type="ctrTitle"/>
          </p:nvPr>
        </p:nvSpPr>
        <p:spPr>
          <a:xfrm>
            <a:off x="1600200" y="710344"/>
            <a:ext cx="8991600" cy="1645920"/>
          </a:xfrm>
        </p:spPr>
        <p:txBody>
          <a:bodyPr>
            <a:normAutofit/>
          </a:bodyPr>
          <a:lstStyle/>
          <a:p>
            <a:r>
              <a:rPr lang="en-US" dirty="0"/>
              <a:t>What should I do if I am bullied?</a:t>
            </a:r>
          </a:p>
        </p:txBody>
      </p:sp>
      <p:sp>
        <p:nvSpPr>
          <p:cNvPr id="5" name="TextBox 4">
            <a:extLst>
              <a:ext uri="{FF2B5EF4-FFF2-40B4-BE49-F238E27FC236}">
                <a16:creationId xmlns:a16="http://schemas.microsoft.com/office/drawing/2014/main" id="{49B3D937-9D70-6248-ABCD-4B2745E36A4F}"/>
              </a:ext>
            </a:extLst>
          </p:cNvPr>
          <p:cNvSpPr txBox="1"/>
          <p:nvPr/>
        </p:nvSpPr>
        <p:spPr>
          <a:xfrm>
            <a:off x="1386347" y="2575783"/>
            <a:ext cx="9205453" cy="1323439"/>
          </a:xfrm>
          <a:prstGeom prst="rect">
            <a:avLst/>
          </a:prstGeom>
          <a:noFill/>
        </p:spPr>
        <p:txBody>
          <a:bodyPr wrap="square" rtlCol="0">
            <a:spAutoFit/>
          </a:bodyPr>
          <a:lstStyle/>
          <a:p>
            <a:r>
              <a:rPr lang="en-US" sz="4000" dirty="0">
                <a:solidFill>
                  <a:schemeClr val="bg1"/>
                </a:solidFill>
              </a:rPr>
              <a:t>https://www.stopbullying.gov/resources/kids#bullied</a:t>
            </a:r>
          </a:p>
        </p:txBody>
      </p:sp>
      <p:sp>
        <p:nvSpPr>
          <p:cNvPr id="6" name="TextBox 5">
            <a:extLst>
              <a:ext uri="{FF2B5EF4-FFF2-40B4-BE49-F238E27FC236}">
                <a16:creationId xmlns:a16="http://schemas.microsoft.com/office/drawing/2014/main" id="{B4B317C0-AB7D-FF41-8D87-B013B5572D10}"/>
              </a:ext>
            </a:extLst>
          </p:cNvPr>
          <p:cNvSpPr txBox="1"/>
          <p:nvPr/>
        </p:nvSpPr>
        <p:spPr>
          <a:xfrm>
            <a:off x="3064933" y="4710105"/>
            <a:ext cx="5858934" cy="553998"/>
          </a:xfrm>
          <a:prstGeom prst="rect">
            <a:avLst/>
          </a:prstGeom>
          <a:noFill/>
        </p:spPr>
        <p:txBody>
          <a:bodyPr wrap="square" rtlCol="0">
            <a:spAutoFit/>
          </a:bodyPr>
          <a:lstStyle/>
          <a:p>
            <a:r>
              <a:rPr lang="en-US" sz="3000" dirty="0"/>
              <a:t>There is help – hang in there.  </a:t>
            </a:r>
          </a:p>
        </p:txBody>
      </p:sp>
      <p:pic>
        <p:nvPicPr>
          <p:cNvPr id="7" name="Audio Recording Nov 15, 2021 at 7:07:44 PM" descr="Audio Recording Nov 15, 2021 at 7:07:44 PM">
            <a:hlinkClick r:id="" action="ppaction://media"/>
            <a:extLst>
              <a:ext uri="{FF2B5EF4-FFF2-40B4-BE49-F238E27FC236}">
                <a16:creationId xmlns:a16="http://schemas.microsoft.com/office/drawing/2014/main" id="{1EB30618-382C-DF46-8DFA-05D3554659C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73205" y="4710105"/>
            <a:ext cx="812800" cy="812800"/>
          </a:xfrm>
          <a:prstGeom prst="rect">
            <a:avLst/>
          </a:prstGeom>
        </p:spPr>
      </p:pic>
    </p:spTree>
    <p:extLst>
      <p:ext uri="{BB962C8B-B14F-4D97-AF65-F5344CB8AC3E}">
        <p14:creationId xmlns:p14="http://schemas.microsoft.com/office/powerpoint/2010/main" val="333813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9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1B824-DC03-E74C-ADDB-041DA89585EF}"/>
              </a:ext>
            </a:extLst>
          </p:cNvPr>
          <p:cNvSpPr>
            <a:spLocks noGrp="1"/>
          </p:cNvSpPr>
          <p:nvPr>
            <p:ph type="title"/>
          </p:nvPr>
        </p:nvSpPr>
        <p:spPr>
          <a:xfrm>
            <a:off x="2150533" y="270425"/>
            <a:ext cx="7691798" cy="902103"/>
          </a:xfrm>
        </p:spPr>
        <p:txBody>
          <a:bodyPr/>
          <a:lstStyle/>
          <a:p>
            <a:r>
              <a:rPr lang="en-US" dirty="0"/>
              <a:t>What to do:</a:t>
            </a:r>
          </a:p>
        </p:txBody>
      </p:sp>
      <p:sp>
        <p:nvSpPr>
          <p:cNvPr id="7" name="TextBox 6">
            <a:extLst>
              <a:ext uri="{FF2B5EF4-FFF2-40B4-BE49-F238E27FC236}">
                <a16:creationId xmlns:a16="http://schemas.microsoft.com/office/drawing/2014/main" id="{DC1EB763-2DE4-7841-B54E-2736AA16227E}"/>
              </a:ext>
            </a:extLst>
          </p:cNvPr>
          <p:cNvSpPr txBox="1"/>
          <p:nvPr/>
        </p:nvSpPr>
        <p:spPr>
          <a:xfrm>
            <a:off x="2662598" y="1445399"/>
            <a:ext cx="8229600" cy="400110"/>
          </a:xfrm>
          <a:prstGeom prst="rect">
            <a:avLst/>
          </a:prstGeom>
          <a:noFill/>
        </p:spPr>
        <p:txBody>
          <a:bodyPr wrap="square" rtlCol="0">
            <a:spAutoFit/>
          </a:bodyPr>
          <a:lstStyle/>
          <a:p>
            <a:r>
              <a:rPr lang="en-US" sz="2000" dirty="0"/>
              <a:t>1. Tell someone you trust about the experience</a:t>
            </a:r>
          </a:p>
        </p:txBody>
      </p:sp>
      <p:sp>
        <p:nvSpPr>
          <p:cNvPr id="10" name="TextBox 9">
            <a:extLst>
              <a:ext uri="{FF2B5EF4-FFF2-40B4-BE49-F238E27FC236}">
                <a16:creationId xmlns:a16="http://schemas.microsoft.com/office/drawing/2014/main" id="{23961ADC-12CE-6642-B54C-3B5E9763252C}"/>
              </a:ext>
            </a:extLst>
          </p:cNvPr>
          <p:cNvSpPr txBox="1"/>
          <p:nvPr/>
        </p:nvSpPr>
        <p:spPr>
          <a:xfrm>
            <a:off x="2662598" y="1964043"/>
            <a:ext cx="7230533" cy="1200329"/>
          </a:xfrm>
          <a:prstGeom prst="rect">
            <a:avLst/>
          </a:prstGeom>
          <a:noFill/>
        </p:spPr>
        <p:txBody>
          <a:bodyPr wrap="square" rtlCol="0">
            <a:spAutoFit/>
          </a:bodyPr>
          <a:lstStyle/>
          <a:p>
            <a:r>
              <a:rPr lang="en-US" dirty="0"/>
              <a:t>2. To prepare for a run-in with the bully again, do not show emotion when they approach you, specifically fear.  They thrive on it.</a:t>
            </a:r>
          </a:p>
          <a:p>
            <a:endParaRPr lang="en-US" dirty="0"/>
          </a:p>
          <a:p>
            <a:r>
              <a:rPr lang="en-US" dirty="0"/>
              <a:t>3. Show confidence in yourself, stand up straight and look them in the eye.</a:t>
            </a:r>
          </a:p>
        </p:txBody>
      </p:sp>
      <p:sp>
        <p:nvSpPr>
          <p:cNvPr id="13" name="TextBox 12">
            <a:extLst>
              <a:ext uri="{FF2B5EF4-FFF2-40B4-BE49-F238E27FC236}">
                <a16:creationId xmlns:a16="http://schemas.microsoft.com/office/drawing/2014/main" id="{0F27A816-984E-CC46-BE6C-8FADD99DD0AC}"/>
              </a:ext>
            </a:extLst>
          </p:cNvPr>
          <p:cNvSpPr txBox="1"/>
          <p:nvPr/>
        </p:nvSpPr>
        <p:spPr>
          <a:xfrm>
            <a:off x="2662598" y="3530473"/>
            <a:ext cx="6959601" cy="923330"/>
          </a:xfrm>
          <a:prstGeom prst="rect">
            <a:avLst/>
          </a:prstGeom>
          <a:noFill/>
        </p:spPr>
        <p:txBody>
          <a:bodyPr wrap="square" rtlCol="0">
            <a:spAutoFit/>
          </a:bodyPr>
          <a:lstStyle/>
          <a:p>
            <a:r>
              <a:rPr lang="en-US" dirty="0"/>
              <a:t>4.  Try to make friends with the other students, if you can.  If there is a group of them and this is not possible, be confident in yourself anyway.  It takes more of them to stand up to you!!  </a:t>
            </a:r>
          </a:p>
        </p:txBody>
      </p:sp>
      <p:sp>
        <p:nvSpPr>
          <p:cNvPr id="15" name="TextBox 14">
            <a:extLst>
              <a:ext uri="{FF2B5EF4-FFF2-40B4-BE49-F238E27FC236}">
                <a16:creationId xmlns:a16="http://schemas.microsoft.com/office/drawing/2014/main" id="{D18549D4-221F-0E4D-8490-7581F46530DB}"/>
              </a:ext>
            </a:extLst>
          </p:cNvPr>
          <p:cNvSpPr txBox="1"/>
          <p:nvPr/>
        </p:nvSpPr>
        <p:spPr>
          <a:xfrm>
            <a:off x="2662598" y="4715035"/>
            <a:ext cx="7230533" cy="369332"/>
          </a:xfrm>
          <a:prstGeom prst="rect">
            <a:avLst/>
          </a:prstGeom>
          <a:noFill/>
        </p:spPr>
        <p:txBody>
          <a:bodyPr wrap="square" rtlCol="0">
            <a:spAutoFit/>
          </a:bodyPr>
          <a:lstStyle/>
          <a:p>
            <a:r>
              <a:rPr lang="en-US" dirty="0"/>
              <a:t>5. Avoid situations where you will run the risk of it happening again.  </a:t>
            </a:r>
          </a:p>
        </p:txBody>
      </p:sp>
      <p:sp>
        <p:nvSpPr>
          <p:cNvPr id="19" name="TextBox 18">
            <a:extLst>
              <a:ext uri="{FF2B5EF4-FFF2-40B4-BE49-F238E27FC236}">
                <a16:creationId xmlns:a16="http://schemas.microsoft.com/office/drawing/2014/main" id="{B5CB640D-9511-5A40-8A18-B6C184593ED3}"/>
              </a:ext>
            </a:extLst>
          </p:cNvPr>
          <p:cNvSpPr txBox="1"/>
          <p:nvPr/>
        </p:nvSpPr>
        <p:spPr>
          <a:xfrm>
            <a:off x="2675466" y="5176137"/>
            <a:ext cx="6641932" cy="646331"/>
          </a:xfrm>
          <a:prstGeom prst="rect">
            <a:avLst/>
          </a:prstGeom>
          <a:noFill/>
        </p:spPr>
        <p:txBody>
          <a:bodyPr wrap="square" rtlCol="0">
            <a:spAutoFit/>
          </a:bodyPr>
          <a:lstStyle/>
          <a:p>
            <a:r>
              <a:rPr lang="en-US" dirty="0"/>
              <a:t>6.  Do not carry any weapon or resort to aggression yourself.  GET HELP FROM AN ADULT.</a:t>
            </a:r>
          </a:p>
        </p:txBody>
      </p:sp>
      <p:sp>
        <p:nvSpPr>
          <p:cNvPr id="20" name="TextBox 19">
            <a:extLst>
              <a:ext uri="{FF2B5EF4-FFF2-40B4-BE49-F238E27FC236}">
                <a16:creationId xmlns:a16="http://schemas.microsoft.com/office/drawing/2014/main" id="{AEF70338-81FC-0845-8DA8-145AD90BE1C8}"/>
              </a:ext>
            </a:extLst>
          </p:cNvPr>
          <p:cNvSpPr txBox="1"/>
          <p:nvPr/>
        </p:nvSpPr>
        <p:spPr>
          <a:xfrm>
            <a:off x="2675466" y="6004466"/>
            <a:ext cx="10414001" cy="369332"/>
          </a:xfrm>
          <a:prstGeom prst="rect">
            <a:avLst/>
          </a:prstGeom>
          <a:noFill/>
        </p:spPr>
        <p:txBody>
          <a:bodyPr wrap="square" rtlCol="0">
            <a:spAutoFit/>
          </a:bodyPr>
          <a:lstStyle/>
          <a:p>
            <a:r>
              <a:rPr lang="en-US" dirty="0"/>
              <a:t>7. Build up your self-esteem.  Become active in activities or hobbies.</a:t>
            </a:r>
          </a:p>
        </p:txBody>
      </p:sp>
      <p:pic>
        <p:nvPicPr>
          <p:cNvPr id="22" name="Audio Recording Nov 15, 2021 at 7:09:14 PM" descr="Audio Recording Nov 15, 2021 at 7:09:14 PM">
            <a:hlinkClick r:id="" action="ppaction://media"/>
            <a:extLst>
              <a:ext uri="{FF2B5EF4-FFF2-40B4-BE49-F238E27FC236}">
                <a16:creationId xmlns:a16="http://schemas.microsoft.com/office/drawing/2014/main" id="{6849419F-5B33-0E46-B767-96D0AEB7275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069066" y="5084367"/>
            <a:ext cx="812800" cy="812800"/>
          </a:xfrm>
          <a:prstGeom prst="rect">
            <a:avLst/>
          </a:prstGeom>
        </p:spPr>
      </p:pic>
    </p:spTree>
    <p:extLst>
      <p:ext uri="{BB962C8B-B14F-4D97-AF65-F5344CB8AC3E}">
        <p14:creationId xmlns:p14="http://schemas.microsoft.com/office/powerpoint/2010/main" val="348165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872"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B1B3D-BB63-184D-97B3-16690B7548A5}"/>
              </a:ext>
            </a:extLst>
          </p:cNvPr>
          <p:cNvSpPr>
            <a:spLocks noGrp="1"/>
          </p:cNvSpPr>
          <p:nvPr>
            <p:ph type="title"/>
          </p:nvPr>
        </p:nvSpPr>
        <p:spPr>
          <a:xfrm>
            <a:off x="2231136" y="429854"/>
            <a:ext cx="7729728" cy="1188720"/>
          </a:xfrm>
        </p:spPr>
        <p:txBody>
          <a:bodyPr/>
          <a:lstStyle/>
          <a:p>
            <a:r>
              <a:rPr lang="en-US" dirty="0"/>
              <a:t>”Safe Haven”, Trauma-</a:t>
            </a:r>
            <a:r>
              <a:rPr lang="en-US" dirty="0" err="1"/>
              <a:t>REady</a:t>
            </a:r>
            <a:endParaRPr lang="en-US" dirty="0"/>
          </a:p>
        </p:txBody>
      </p:sp>
      <p:sp>
        <p:nvSpPr>
          <p:cNvPr id="4" name="TextBox 3">
            <a:extLst>
              <a:ext uri="{FF2B5EF4-FFF2-40B4-BE49-F238E27FC236}">
                <a16:creationId xmlns:a16="http://schemas.microsoft.com/office/drawing/2014/main" id="{4E71B87F-ABAD-6C48-87F9-BA47B6D68EA0}"/>
              </a:ext>
            </a:extLst>
          </p:cNvPr>
          <p:cNvSpPr txBox="1"/>
          <p:nvPr/>
        </p:nvSpPr>
        <p:spPr>
          <a:xfrm>
            <a:off x="345057" y="2001327"/>
            <a:ext cx="9782354" cy="6186309"/>
          </a:xfrm>
          <a:prstGeom prst="rect">
            <a:avLst/>
          </a:prstGeom>
          <a:noFill/>
        </p:spPr>
        <p:txBody>
          <a:bodyPr wrap="square" rtlCol="0">
            <a:spAutoFit/>
          </a:bodyPr>
          <a:lstStyle/>
          <a:p>
            <a:endParaRPr lang="en-US" dirty="0"/>
          </a:p>
          <a:p>
            <a:pPr marL="342900" indent="-342900">
              <a:buAutoNum type="arabicPeriod"/>
            </a:pPr>
            <a:r>
              <a:rPr lang="en-US" dirty="0"/>
              <a:t>Go to a Safe Place – this is a place where the victim may be taken for Trauma-Informed care from a nurse, social worker, teacher, or other adult. </a:t>
            </a:r>
          </a:p>
          <a:p>
            <a:pPr marL="342900" indent="-342900">
              <a:buAutoNum type="arabicPeriod"/>
            </a:pPr>
            <a:endParaRPr lang="en-US" dirty="0"/>
          </a:p>
          <a:p>
            <a:pPr marL="342900" indent="-342900">
              <a:buFontTx/>
              <a:buAutoNum type="arabicPeriod"/>
            </a:pPr>
            <a:r>
              <a:rPr lang="en-US" dirty="0"/>
              <a:t>.  A self-made trauma kit may be put together to help with grounding; these may contain the following: </a:t>
            </a:r>
          </a:p>
          <a:p>
            <a:pPr marL="342900" indent="-342900">
              <a:buAutoNum type="arabicPeriod"/>
            </a:pPr>
            <a:endParaRPr lang="en-US" dirty="0"/>
          </a:p>
          <a:p>
            <a:r>
              <a:rPr lang="en-US" dirty="0"/>
              <a:t>a) Music that is to their liking and delivers a positive message – possibly through an </a:t>
            </a:r>
            <a:r>
              <a:rPr lang="en-US" dirty="0" err="1"/>
              <a:t>ipad</a:t>
            </a:r>
            <a:r>
              <a:rPr lang="en-US" dirty="0"/>
              <a:t> with headset.</a:t>
            </a:r>
          </a:p>
          <a:p>
            <a:r>
              <a:rPr lang="en-US" dirty="0"/>
              <a:t>b) A snack that they like</a:t>
            </a:r>
          </a:p>
          <a:p>
            <a:r>
              <a:rPr lang="en-US" dirty="0"/>
              <a:t>c) Something that they can do with their hands.  My nephew loves modelling clay.  Other people 	would prefer a magazine – a variety of different things can be kept on hand.</a:t>
            </a:r>
          </a:p>
          <a:p>
            <a:endParaRPr lang="en-US" dirty="0"/>
          </a:p>
          <a:p>
            <a:r>
              <a:rPr lang="en-US" dirty="0"/>
              <a:t>3. Trauma-Informed care may take place and it would be necessary to make the room comfortable.</a:t>
            </a:r>
          </a:p>
          <a:p>
            <a:pPr marL="342900" indent="-342900">
              <a:buAutoNum type="arabicPeriod"/>
            </a:pPr>
            <a:endParaRPr lang="en-US" dirty="0"/>
          </a:p>
          <a:p>
            <a:pPr marL="342900" indent="-342900">
              <a:buAutoNum type="arabicPeriod"/>
            </a:pPr>
            <a:endParaRPr lang="en-US" dirty="0"/>
          </a:p>
          <a:p>
            <a:endParaRPr lang="en-US" dirty="0"/>
          </a:p>
          <a:p>
            <a:pPr marL="342900" indent="-342900">
              <a:buAutoNum type="arabicPeriod"/>
            </a:pPr>
            <a:endParaRPr lang="en-US" dirty="0"/>
          </a:p>
          <a:p>
            <a:endParaRPr lang="en-US" dirty="0"/>
          </a:p>
          <a:p>
            <a:pPr marL="342900" indent="-342900">
              <a:buAutoNum type="arabicPeriod"/>
            </a:pPr>
            <a:endParaRPr lang="en-US" dirty="0"/>
          </a:p>
          <a:p>
            <a:endParaRPr lang="en-US" dirty="0"/>
          </a:p>
          <a:p>
            <a:pPr marL="342900" indent="-342900">
              <a:buAutoNum type="arabicPeriod"/>
            </a:pPr>
            <a:endParaRPr lang="en-US" dirty="0"/>
          </a:p>
          <a:p>
            <a:endParaRPr lang="en-US" dirty="0"/>
          </a:p>
        </p:txBody>
      </p:sp>
      <p:pic>
        <p:nvPicPr>
          <p:cNvPr id="6" name="Audio Recording Nov 15, 2021 at 8:46:09 PM" descr="Audio Recording Nov 15, 2021 at 8:46:09 PM">
            <a:hlinkClick r:id="" action="ppaction://media"/>
            <a:extLst>
              <a:ext uri="{FF2B5EF4-FFF2-40B4-BE49-F238E27FC236}">
                <a16:creationId xmlns:a16="http://schemas.microsoft.com/office/drawing/2014/main" id="{02C6A807-779B-F748-8F81-0D9B6FE9A18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54898" y="5368984"/>
            <a:ext cx="812800" cy="812800"/>
          </a:xfrm>
          <a:prstGeom prst="rect">
            <a:avLst/>
          </a:prstGeom>
        </p:spPr>
      </p:pic>
    </p:spTree>
    <p:extLst>
      <p:ext uri="{BB962C8B-B14F-4D97-AF65-F5344CB8AC3E}">
        <p14:creationId xmlns:p14="http://schemas.microsoft.com/office/powerpoint/2010/main" val="412938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20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14E5A-3ACC-CD43-BBB4-B48F45F06D2B}"/>
              </a:ext>
            </a:extLst>
          </p:cNvPr>
          <p:cNvSpPr>
            <a:spLocks noGrp="1"/>
          </p:cNvSpPr>
          <p:nvPr>
            <p:ph type="ctrTitle"/>
          </p:nvPr>
        </p:nvSpPr>
        <p:spPr>
          <a:xfrm>
            <a:off x="1481667" y="442602"/>
            <a:ext cx="8991600" cy="1645920"/>
          </a:xfrm>
        </p:spPr>
        <p:txBody>
          <a:bodyPr>
            <a:normAutofit/>
          </a:bodyPr>
          <a:lstStyle/>
          <a:p>
            <a:r>
              <a:rPr lang="en-US" dirty="0"/>
              <a:t>Parents or guardians</a:t>
            </a:r>
          </a:p>
        </p:txBody>
      </p:sp>
      <p:sp>
        <p:nvSpPr>
          <p:cNvPr id="3" name="Subtitle 2">
            <a:extLst>
              <a:ext uri="{FF2B5EF4-FFF2-40B4-BE49-F238E27FC236}">
                <a16:creationId xmlns:a16="http://schemas.microsoft.com/office/drawing/2014/main" id="{E30EE4F8-1D60-7846-AF1F-B0634BCCF70A}"/>
              </a:ext>
            </a:extLst>
          </p:cNvPr>
          <p:cNvSpPr>
            <a:spLocks noGrp="1"/>
          </p:cNvSpPr>
          <p:nvPr>
            <p:ph type="subTitle" idx="1"/>
          </p:nvPr>
        </p:nvSpPr>
        <p:spPr>
          <a:xfrm>
            <a:off x="2695194" y="2809053"/>
            <a:ext cx="6801612" cy="1239894"/>
          </a:xfrm>
        </p:spPr>
        <p:txBody>
          <a:bodyPr>
            <a:noAutofit/>
          </a:bodyPr>
          <a:lstStyle/>
          <a:p>
            <a:r>
              <a:rPr lang="en-US" sz="4000" dirty="0">
                <a:solidFill>
                  <a:schemeClr val="bg1"/>
                </a:solidFill>
              </a:rPr>
              <a:t>https://www.stopbullying.gov/prevention/on-the-spot</a:t>
            </a:r>
          </a:p>
        </p:txBody>
      </p:sp>
      <p:pic>
        <p:nvPicPr>
          <p:cNvPr id="4" name="Audio Recording Nov 15, 2021 at 7:15:00 PM" descr="Audio Recording Nov 15, 2021 at 7:15:00 PM">
            <a:hlinkClick r:id="" action="ppaction://media"/>
            <a:extLst>
              <a:ext uri="{FF2B5EF4-FFF2-40B4-BE49-F238E27FC236}">
                <a16:creationId xmlns:a16="http://schemas.microsoft.com/office/drawing/2014/main" id="{45C512A4-8003-5A49-8432-2255B5C1445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944244" y="4695861"/>
            <a:ext cx="812800" cy="812800"/>
          </a:xfrm>
          <a:prstGeom prst="rect">
            <a:avLst/>
          </a:prstGeom>
        </p:spPr>
      </p:pic>
    </p:spTree>
    <p:extLst>
      <p:ext uri="{BB962C8B-B14F-4D97-AF65-F5344CB8AC3E}">
        <p14:creationId xmlns:p14="http://schemas.microsoft.com/office/powerpoint/2010/main" val="250424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
  <TotalTime>385</TotalTime>
  <Words>1957</Words>
  <Application>Microsoft Macintosh PowerPoint</Application>
  <PresentationFormat>Widescreen</PresentationFormat>
  <Paragraphs>196</Paragraphs>
  <Slides>25</Slides>
  <Notes>0</Notes>
  <HiddenSlides>0</HiddenSlides>
  <MMClips>25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BlinkMacSystemFont</vt:lpstr>
      <vt:lpstr>Courier New</vt:lpstr>
      <vt:lpstr>Gill Sans MT</vt:lpstr>
      <vt:lpstr>Merriweather Web</vt:lpstr>
      <vt:lpstr>Source Sans Pro Web</vt:lpstr>
      <vt:lpstr>Parcel</vt:lpstr>
      <vt:lpstr>Trauma Kit for Bullying</vt:lpstr>
      <vt:lpstr>Bullying</vt:lpstr>
      <vt:lpstr>https://pacerteensagainstbullying.org/wp-content/uploads/2014/04/bullying-defined-quote1.jpg</vt:lpstr>
      <vt:lpstr>PowerPoint Presentation</vt:lpstr>
      <vt:lpstr>PowerPoint Presentation</vt:lpstr>
      <vt:lpstr>What should I do if I am bullied?</vt:lpstr>
      <vt:lpstr>What to do:</vt:lpstr>
      <vt:lpstr>”Safe Haven”, Trauma-REady</vt:lpstr>
      <vt:lpstr>Parents or guardians</vt:lpstr>
      <vt:lpstr>PowerPoint Presentation</vt:lpstr>
      <vt:lpstr>PowerPoint Presentation</vt:lpstr>
      <vt:lpstr>PowerPoint Presentation</vt:lpstr>
      <vt:lpstr>Bystanders</vt:lpstr>
      <vt:lpstr>PowerPoint Presentation</vt:lpstr>
      <vt:lpstr>Prevention of Bullying</vt:lpstr>
      <vt:lpstr>PowerPoint Presentation</vt:lpstr>
      <vt:lpstr>Social Bullying</vt:lpstr>
      <vt:lpstr>BULLYING ACTIVITY #2</vt:lpstr>
      <vt:lpstr>ROLE PLAYING – ACTIVITY #3</vt:lpstr>
      <vt:lpstr>THE ROLES</vt:lpstr>
      <vt:lpstr>Effects on bullying can be life-long</vt:lpstr>
      <vt:lpstr>Resources and more references on bullying </vt:lpstr>
      <vt:lpstr>More Resources and references on bullying</vt:lpstr>
      <vt:lpstr>More Resources and references on bullying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Kit for Bullying</dc:title>
  <dc:creator>Maria Ferguson</dc:creator>
  <cp:lastModifiedBy>Maria Ferguson</cp:lastModifiedBy>
  <cp:revision>5</cp:revision>
  <dcterms:created xsi:type="dcterms:W3CDTF">2021-11-15T20:01:56Z</dcterms:created>
  <dcterms:modified xsi:type="dcterms:W3CDTF">2021-11-30T19:12:55Z</dcterms:modified>
</cp:coreProperties>
</file>