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1"/>
  </p:notesMasterIdLst>
  <p:sldIdLst>
    <p:sldId id="256" r:id="rId2"/>
    <p:sldId id="257" r:id="rId3"/>
    <p:sldId id="258" r:id="rId4"/>
    <p:sldId id="259" r:id="rId5"/>
    <p:sldId id="260" r:id="rId6"/>
    <p:sldId id="262" r:id="rId7"/>
    <p:sldId id="278" r:id="rId8"/>
    <p:sldId id="280"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82" r:id="rId25"/>
    <p:sldId id="283" r:id="rId26"/>
    <p:sldId id="284" r:id="rId27"/>
    <p:sldId id="285" r:id="rId28"/>
    <p:sldId id="286" r:id="rId29"/>
    <p:sldId id="287" r:id="rId30"/>
    <p:sldId id="288" r:id="rId31"/>
    <p:sldId id="290" r:id="rId32"/>
    <p:sldId id="289" r:id="rId33"/>
    <p:sldId id="291" r:id="rId34"/>
    <p:sldId id="292" r:id="rId35"/>
    <p:sldId id="293" r:id="rId36"/>
    <p:sldId id="295" r:id="rId37"/>
    <p:sldId id="296" r:id="rId38"/>
    <p:sldId id="297" r:id="rId39"/>
    <p:sldId id="298"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26"/>
    <p:restoredTop sz="95328"/>
  </p:normalViewPr>
  <p:slideViewPr>
    <p:cSldViewPr snapToGrid="0" snapToObjects="1">
      <p:cViewPr varScale="1">
        <p:scale>
          <a:sx n="71" d="100"/>
          <a:sy n="71" d="100"/>
        </p:scale>
        <p:origin x="90" y="5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D2620F-1281-A240-B851-26EFC8BCD0F7}"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6A496-BD47-084A-98D1-69EF25AFD523}" type="slidenum">
              <a:rPr lang="en-US" smtClean="0"/>
              <a:t>‹#›</a:t>
            </a:fld>
            <a:endParaRPr lang="en-US"/>
          </a:p>
        </p:txBody>
      </p:sp>
    </p:spTree>
    <p:extLst>
      <p:ext uri="{BB962C8B-B14F-4D97-AF65-F5344CB8AC3E}">
        <p14:creationId xmlns:p14="http://schemas.microsoft.com/office/powerpoint/2010/main" val="17443469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apps were chosen that can be used by parents of school age children.  I evaluated each app with the ”App evaluation Rubric”.  Then these apps were compared with each other using the Seton Hill lesson plan rubric.</a:t>
            </a:r>
          </a:p>
        </p:txBody>
      </p:sp>
      <p:sp>
        <p:nvSpPr>
          <p:cNvPr id="4" name="Slide Number Placeholder 3"/>
          <p:cNvSpPr>
            <a:spLocks noGrp="1"/>
          </p:cNvSpPr>
          <p:nvPr>
            <p:ph type="sldNum" sz="quarter" idx="5"/>
          </p:nvPr>
        </p:nvSpPr>
        <p:spPr/>
        <p:txBody>
          <a:bodyPr/>
          <a:lstStyle/>
          <a:p>
            <a:fld id="{2D86A496-BD47-084A-98D1-69EF25AFD523}" type="slidenum">
              <a:rPr lang="en-US" smtClean="0"/>
              <a:t>2</a:t>
            </a:fld>
            <a:endParaRPr lang="en-US"/>
          </a:p>
        </p:txBody>
      </p:sp>
    </p:spTree>
    <p:extLst>
      <p:ext uri="{BB962C8B-B14F-4D97-AF65-F5344CB8AC3E}">
        <p14:creationId xmlns:p14="http://schemas.microsoft.com/office/powerpoint/2010/main" val="1482143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Point value scores for student apps, PhET Science/Math Simulations scored the highest, because they had relevant material which was age appropriate, had inquiry based learning material was many different options,</a:t>
            </a:r>
          </a:p>
          <a:p>
            <a:r>
              <a:rPr lang="en-US" dirty="0"/>
              <a:t>Bark was left out of the scoring because it was not classroom based, but was important to point out for security, parental controls</a:t>
            </a:r>
          </a:p>
        </p:txBody>
      </p:sp>
      <p:sp>
        <p:nvSpPr>
          <p:cNvPr id="4" name="Slide Number Placeholder 3"/>
          <p:cNvSpPr>
            <a:spLocks noGrp="1"/>
          </p:cNvSpPr>
          <p:nvPr>
            <p:ph type="sldNum" sz="quarter" idx="5"/>
          </p:nvPr>
        </p:nvSpPr>
        <p:spPr/>
        <p:txBody>
          <a:bodyPr/>
          <a:lstStyle/>
          <a:p>
            <a:fld id="{2D86A496-BD47-084A-98D1-69EF25AFD523}" type="slidenum">
              <a:rPr lang="en-US" smtClean="0"/>
              <a:t>37</a:t>
            </a:fld>
            <a:endParaRPr lang="en-US"/>
          </a:p>
        </p:txBody>
      </p:sp>
    </p:spTree>
    <p:extLst>
      <p:ext uri="{BB962C8B-B14F-4D97-AF65-F5344CB8AC3E}">
        <p14:creationId xmlns:p14="http://schemas.microsoft.com/office/powerpoint/2010/main" val="77749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PhET Science/Math Simulations scored the highest due to meeting Objectives of teaching and learning standards, inquiry- based learning approach and interesting and fun platform.  There were contributions from many teachers.</a:t>
            </a:r>
          </a:p>
        </p:txBody>
      </p:sp>
      <p:sp>
        <p:nvSpPr>
          <p:cNvPr id="4" name="Slide Number Placeholder 3"/>
          <p:cNvSpPr>
            <a:spLocks noGrp="1"/>
          </p:cNvSpPr>
          <p:nvPr>
            <p:ph type="sldNum" sz="quarter" idx="5"/>
          </p:nvPr>
        </p:nvSpPr>
        <p:spPr/>
        <p:txBody>
          <a:bodyPr/>
          <a:lstStyle/>
          <a:p>
            <a:fld id="{2D86A496-BD47-084A-98D1-69EF25AFD523}" type="slidenum">
              <a:rPr lang="en-US" smtClean="0"/>
              <a:t>38</a:t>
            </a:fld>
            <a:endParaRPr lang="en-US"/>
          </a:p>
        </p:txBody>
      </p:sp>
    </p:spTree>
    <p:extLst>
      <p:ext uri="{BB962C8B-B14F-4D97-AF65-F5344CB8AC3E}">
        <p14:creationId xmlns:p14="http://schemas.microsoft.com/office/powerpoint/2010/main" val="615185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app in both categories – parents and teachers – was PhET Interactive Simulations </a:t>
            </a:r>
          </a:p>
        </p:txBody>
      </p:sp>
      <p:sp>
        <p:nvSpPr>
          <p:cNvPr id="4" name="Slide Number Placeholder 3"/>
          <p:cNvSpPr>
            <a:spLocks noGrp="1"/>
          </p:cNvSpPr>
          <p:nvPr>
            <p:ph type="sldNum" sz="quarter" idx="5"/>
          </p:nvPr>
        </p:nvSpPr>
        <p:spPr/>
        <p:txBody>
          <a:bodyPr/>
          <a:lstStyle/>
          <a:p>
            <a:fld id="{2D86A496-BD47-084A-98D1-69EF25AFD523}" type="slidenum">
              <a:rPr lang="en-US" smtClean="0"/>
              <a:t>39</a:t>
            </a:fld>
            <a:endParaRPr lang="en-US"/>
          </a:p>
        </p:txBody>
      </p:sp>
    </p:spTree>
    <p:extLst>
      <p:ext uri="{BB962C8B-B14F-4D97-AF65-F5344CB8AC3E}">
        <p14:creationId xmlns:p14="http://schemas.microsoft.com/office/powerpoint/2010/main" val="296338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 apps were also chosen for Teachers to use in teaching their curriculum.  I focused on apps that could be used to teach Science.  Each app was evaluated by using the “App Evaluation Rubric”.  Then all the  apps were also compared using the Seton Hill lesson plan Rubric</a:t>
            </a:r>
          </a:p>
        </p:txBody>
      </p:sp>
      <p:sp>
        <p:nvSpPr>
          <p:cNvPr id="4" name="Slide Number Placeholder 3"/>
          <p:cNvSpPr>
            <a:spLocks noGrp="1"/>
          </p:cNvSpPr>
          <p:nvPr>
            <p:ph type="sldNum" sz="quarter" idx="5"/>
          </p:nvPr>
        </p:nvSpPr>
        <p:spPr/>
        <p:txBody>
          <a:bodyPr/>
          <a:lstStyle/>
          <a:p>
            <a:fld id="{2D86A496-BD47-084A-98D1-69EF25AFD523}" type="slidenum">
              <a:rPr lang="en-US" smtClean="0"/>
              <a:t>3</a:t>
            </a:fld>
            <a:endParaRPr lang="en-US"/>
          </a:p>
        </p:txBody>
      </p:sp>
    </p:spTree>
    <p:extLst>
      <p:ext uri="{BB962C8B-B14F-4D97-AF65-F5344CB8AC3E}">
        <p14:creationId xmlns:p14="http://schemas.microsoft.com/office/powerpoint/2010/main" val="1661446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collaborative effort, of the University of Colorado (which has 94 financial sponsors worldwide), with the goal to provide students with an open, exploratory environment through which they can learn many science and math topics.</a:t>
            </a:r>
          </a:p>
          <a:p>
            <a:r>
              <a:rPr lang="en-US" dirty="0"/>
              <a:t>Utilizes Interactive Simulations</a:t>
            </a:r>
          </a:p>
          <a:p>
            <a:r>
              <a:rPr lang="en-US" dirty="0"/>
              <a:t>Free to use and to download for each Simulation</a:t>
            </a:r>
          </a:p>
          <a:p>
            <a:r>
              <a:rPr lang="en-US" dirty="0"/>
              <a:t>Here, it is showing an introductory Chemistry Lesson, the Scope of Chemistry.  On the right is an interactive quiz.</a:t>
            </a:r>
          </a:p>
        </p:txBody>
      </p:sp>
      <p:sp>
        <p:nvSpPr>
          <p:cNvPr id="4" name="Slide Number Placeholder 3"/>
          <p:cNvSpPr>
            <a:spLocks noGrp="1"/>
          </p:cNvSpPr>
          <p:nvPr>
            <p:ph type="sldNum" sz="quarter" idx="5"/>
          </p:nvPr>
        </p:nvSpPr>
        <p:spPr/>
        <p:txBody>
          <a:bodyPr/>
          <a:lstStyle/>
          <a:p>
            <a:fld id="{2D86A496-BD47-084A-98D1-69EF25AFD523}" type="slidenum">
              <a:rPr lang="en-US" smtClean="0"/>
              <a:t>4</a:t>
            </a:fld>
            <a:endParaRPr lang="en-US"/>
          </a:p>
        </p:txBody>
      </p:sp>
    </p:spTree>
    <p:extLst>
      <p:ext uri="{BB962C8B-B14F-4D97-AF65-F5344CB8AC3E}">
        <p14:creationId xmlns:p14="http://schemas.microsoft.com/office/powerpoint/2010/main" val="1647049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small sample which is useful for any subject at the high school level, is SLOPE.  The slope of a graphed line can be computed.  You can predict how changing variables in a linear equation will affect a graphed line.  </a:t>
            </a:r>
          </a:p>
        </p:txBody>
      </p:sp>
      <p:sp>
        <p:nvSpPr>
          <p:cNvPr id="4" name="Slide Number Placeholder 3"/>
          <p:cNvSpPr>
            <a:spLocks noGrp="1"/>
          </p:cNvSpPr>
          <p:nvPr>
            <p:ph type="sldNum" sz="quarter" idx="5"/>
          </p:nvPr>
        </p:nvSpPr>
        <p:spPr/>
        <p:txBody>
          <a:bodyPr/>
          <a:lstStyle/>
          <a:p>
            <a:fld id="{2D86A496-BD47-084A-98D1-69EF25AFD523}" type="slidenum">
              <a:rPr lang="en-US" smtClean="0"/>
              <a:t>5</a:t>
            </a:fld>
            <a:endParaRPr lang="en-US"/>
          </a:p>
        </p:txBody>
      </p:sp>
    </p:spTree>
    <p:extLst>
      <p:ext uri="{BB962C8B-B14F-4D97-AF65-F5344CB8AC3E}">
        <p14:creationId xmlns:p14="http://schemas.microsoft.com/office/powerpoint/2010/main" val="148552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use simulations for class, can utilize them for workshops, guided inquiry activities/ workshops/labs, tips and suggestions are donated by professors</a:t>
            </a:r>
          </a:p>
          <a:p>
            <a:r>
              <a:rPr lang="en-US" dirty="0"/>
              <a:t>Accessible Simulations are available for teachers that need them for various reasons</a:t>
            </a:r>
          </a:p>
        </p:txBody>
      </p:sp>
      <p:sp>
        <p:nvSpPr>
          <p:cNvPr id="4" name="Slide Number Placeholder 3"/>
          <p:cNvSpPr>
            <a:spLocks noGrp="1"/>
          </p:cNvSpPr>
          <p:nvPr>
            <p:ph type="sldNum" sz="quarter" idx="5"/>
          </p:nvPr>
        </p:nvSpPr>
        <p:spPr/>
        <p:txBody>
          <a:bodyPr/>
          <a:lstStyle/>
          <a:p>
            <a:fld id="{2D86A496-BD47-084A-98D1-69EF25AFD523}" type="slidenum">
              <a:rPr lang="en-US" smtClean="0"/>
              <a:t>18</a:t>
            </a:fld>
            <a:endParaRPr lang="en-US"/>
          </a:p>
        </p:txBody>
      </p:sp>
    </p:spTree>
    <p:extLst>
      <p:ext uri="{BB962C8B-B14F-4D97-AF65-F5344CB8AC3E}">
        <p14:creationId xmlns:p14="http://schemas.microsoft.com/office/powerpoint/2010/main" val="868769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teacher-contributed lessons</a:t>
            </a:r>
          </a:p>
        </p:txBody>
      </p:sp>
      <p:sp>
        <p:nvSpPr>
          <p:cNvPr id="4" name="Slide Number Placeholder 3"/>
          <p:cNvSpPr>
            <a:spLocks noGrp="1"/>
          </p:cNvSpPr>
          <p:nvPr>
            <p:ph type="sldNum" sz="quarter" idx="5"/>
          </p:nvPr>
        </p:nvSpPr>
        <p:spPr/>
        <p:txBody>
          <a:bodyPr/>
          <a:lstStyle/>
          <a:p>
            <a:fld id="{2D86A496-BD47-084A-98D1-69EF25AFD523}" type="slidenum">
              <a:rPr lang="en-US" smtClean="0"/>
              <a:t>19</a:t>
            </a:fld>
            <a:endParaRPr lang="en-US"/>
          </a:p>
        </p:txBody>
      </p:sp>
    </p:spTree>
    <p:extLst>
      <p:ext uri="{BB962C8B-B14F-4D97-AF65-F5344CB8AC3E}">
        <p14:creationId xmlns:p14="http://schemas.microsoft.com/office/powerpoint/2010/main" val="3975046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CK-12 is an online-learning app for Students (Parents) and Teachers.  </a:t>
            </a:r>
          </a:p>
          <a:p>
            <a:r>
              <a:rPr lang="en-US" dirty="0"/>
              <a:t>CK-12 offers a Certified Educator Program, which is self-paced.  Parents or Teachers </a:t>
            </a:r>
            <a:r>
              <a:rPr lang="en-US" dirty="0" err="1"/>
              <a:t>certifiy</a:t>
            </a:r>
            <a:r>
              <a:rPr lang="en-US" dirty="0"/>
              <a:t>.</a:t>
            </a:r>
          </a:p>
          <a:p>
            <a:r>
              <a:rPr lang="en-US" dirty="0"/>
              <a:t>There is a Dashboard for learning on a computer or mobile platform</a:t>
            </a:r>
          </a:p>
          <a:p>
            <a:endParaRPr lang="en-US" dirty="0"/>
          </a:p>
        </p:txBody>
      </p:sp>
      <p:sp>
        <p:nvSpPr>
          <p:cNvPr id="4" name="Slide Number Placeholder 3"/>
          <p:cNvSpPr>
            <a:spLocks noGrp="1"/>
          </p:cNvSpPr>
          <p:nvPr>
            <p:ph type="sldNum" sz="quarter" idx="5"/>
          </p:nvPr>
        </p:nvSpPr>
        <p:spPr/>
        <p:txBody>
          <a:bodyPr/>
          <a:lstStyle/>
          <a:p>
            <a:fld id="{2D86A496-BD47-084A-98D1-69EF25AFD523}" type="slidenum">
              <a:rPr lang="en-US" smtClean="0"/>
              <a:t>21</a:t>
            </a:fld>
            <a:endParaRPr lang="en-US"/>
          </a:p>
        </p:txBody>
      </p:sp>
    </p:spTree>
    <p:extLst>
      <p:ext uri="{BB962C8B-B14F-4D97-AF65-F5344CB8AC3E}">
        <p14:creationId xmlns:p14="http://schemas.microsoft.com/office/powerpoint/2010/main" val="2179988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86A496-BD47-084A-98D1-69EF25AFD523}" type="slidenum">
              <a:rPr lang="en-US" smtClean="0"/>
              <a:t>23</a:t>
            </a:fld>
            <a:endParaRPr lang="en-US"/>
          </a:p>
        </p:txBody>
      </p:sp>
    </p:spTree>
    <p:extLst>
      <p:ext uri="{BB962C8B-B14F-4D97-AF65-F5344CB8AC3E}">
        <p14:creationId xmlns:p14="http://schemas.microsoft.com/office/powerpoint/2010/main" val="389839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value rubric for scoring the apps was based on the Rubric for Seton Hill’s lesson plan rubric.  A scale of 1-5 was used for </a:t>
            </a:r>
            <a:r>
              <a:rPr lang="en-US"/>
              <a:t>each categ</a:t>
            </a:r>
            <a:endParaRPr lang="en-US" dirty="0"/>
          </a:p>
        </p:txBody>
      </p:sp>
      <p:sp>
        <p:nvSpPr>
          <p:cNvPr id="4" name="Slide Number Placeholder 3"/>
          <p:cNvSpPr>
            <a:spLocks noGrp="1"/>
          </p:cNvSpPr>
          <p:nvPr>
            <p:ph type="sldNum" sz="quarter" idx="5"/>
          </p:nvPr>
        </p:nvSpPr>
        <p:spPr/>
        <p:txBody>
          <a:bodyPr/>
          <a:lstStyle/>
          <a:p>
            <a:fld id="{2D86A496-BD47-084A-98D1-69EF25AFD523}" type="slidenum">
              <a:rPr lang="en-US" smtClean="0"/>
              <a:t>36</a:t>
            </a:fld>
            <a:endParaRPr lang="en-US"/>
          </a:p>
        </p:txBody>
      </p:sp>
    </p:spTree>
    <p:extLst>
      <p:ext uri="{BB962C8B-B14F-4D97-AF65-F5344CB8AC3E}">
        <p14:creationId xmlns:p14="http://schemas.microsoft.com/office/powerpoint/2010/main" val="413677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12/2/2021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12/2/2021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5.tif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5.tif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FF23D-8DC8-FF42-9D50-30544CD8CEE5}"/>
              </a:ext>
            </a:extLst>
          </p:cNvPr>
          <p:cNvSpPr>
            <a:spLocks noGrp="1"/>
          </p:cNvSpPr>
          <p:nvPr>
            <p:ph type="ctrTitle"/>
          </p:nvPr>
        </p:nvSpPr>
        <p:spPr/>
        <p:txBody>
          <a:bodyPr/>
          <a:lstStyle/>
          <a:p>
            <a:r>
              <a:rPr lang="en-US" dirty="0"/>
              <a:t>Apps Assignment</a:t>
            </a:r>
          </a:p>
        </p:txBody>
      </p:sp>
      <p:sp>
        <p:nvSpPr>
          <p:cNvPr id="3" name="Subtitle 2">
            <a:extLst>
              <a:ext uri="{FF2B5EF4-FFF2-40B4-BE49-F238E27FC236}">
                <a16:creationId xmlns:a16="http://schemas.microsoft.com/office/drawing/2014/main" id="{A61F6C93-4758-3A4E-B8F2-41E37176068A}"/>
              </a:ext>
            </a:extLst>
          </p:cNvPr>
          <p:cNvSpPr>
            <a:spLocks noGrp="1"/>
          </p:cNvSpPr>
          <p:nvPr>
            <p:ph type="subTitle" idx="1"/>
          </p:nvPr>
        </p:nvSpPr>
        <p:spPr/>
        <p:txBody>
          <a:bodyPr/>
          <a:lstStyle/>
          <a:p>
            <a:r>
              <a:rPr lang="en-US" dirty="0"/>
              <a:t>SED 118 Principles of Instructional Technology</a:t>
            </a:r>
          </a:p>
          <a:p>
            <a:r>
              <a:rPr lang="en-US" dirty="0"/>
              <a:t>Maria K. Ferguson, October 26, 2021</a:t>
            </a:r>
          </a:p>
        </p:txBody>
      </p:sp>
      <p:pic>
        <p:nvPicPr>
          <p:cNvPr id="4" name="Audio Recording Oct 26, 2021 at 2:10:51 AM" descr="Audio Recording Oct 26, 2021 at 2:10:51 AM">
            <a:hlinkClick r:id="" action="ppaction://media"/>
            <a:extLst>
              <a:ext uri="{FF2B5EF4-FFF2-40B4-BE49-F238E27FC236}">
                <a16:creationId xmlns:a16="http://schemas.microsoft.com/office/drawing/2014/main" id="{E8CA6A74-7462-0745-9AA7-9EED8AD5EA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171158948"/>
      </p:ext>
    </p:extLst>
  </p:cSld>
  <p:clrMapOvr>
    <a:masterClrMapping/>
  </p:clrMapOvr>
  <mc:AlternateContent xmlns:mc="http://schemas.openxmlformats.org/markup-compatibility/2006" xmlns:p14="http://schemas.microsoft.com/office/powerpoint/2010/main">
    <mc:Choice Requires="p14">
      <p:transition p14:dur="1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CFB1D-F243-B84E-9DA3-1740E36F6B36}"/>
              </a:ext>
            </a:extLst>
          </p:cNvPr>
          <p:cNvSpPr>
            <a:spLocks noGrp="1"/>
          </p:cNvSpPr>
          <p:nvPr>
            <p:ph type="title"/>
          </p:nvPr>
        </p:nvSpPr>
        <p:spPr/>
        <p:txBody>
          <a:bodyPr/>
          <a:lstStyle/>
          <a:p>
            <a:r>
              <a:rPr lang="en-US" dirty="0"/>
              <a:t>Cybercivics tools</a:t>
            </a:r>
          </a:p>
        </p:txBody>
      </p:sp>
      <p:sp>
        <p:nvSpPr>
          <p:cNvPr id="3" name="Content Placeholder 2">
            <a:extLst>
              <a:ext uri="{FF2B5EF4-FFF2-40B4-BE49-F238E27FC236}">
                <a16:creationId xmlns:a16="http://schemas.microsoft.com/office/drawing/2014/main" id="{5FB71F1A-BC02-9648-8C6E-059815023459}"/>
              </a:ext>
            </a:extLst>
          </p:cNvPr>
          <p:cNvSpPr>
            <a:spLocks noGrp="1"/>
          </p:cNvSpPr>
          <p:nvPr>
            <p:ph idx="1"/>
          </p:nvPr>
        </p:nvSpPr>
        <p:spPr/>
        <p:txBody>
          <a:bodyPr/>
          <a:lstStyle/>
          <a:p>
            <a:r>
              <a:rPr lang="en-US" dirty="0"/>
              <a:t>The book in use is “Raising Humans in a Digital World: Helping Kids Build a Healthy Relationship With Technology” by Diana Graber.</a:t>
            </a:r>
          </a:p>
          <a:p>
            <a:pPr lvl="1"/>
            <a:r>
              <a:rPr lang="en-US" dirty="0"/>
              <a:t>It explains how Digital Citizenship started and helps parents understand what skills students need the most.</a:t>
            </a:r>
          </a:p>
          <a:p>
            <a:pPr lvl="1"/>
            <a:r>
              <a:rPr lang="en-US" dirty="0"/>
              <a:t>It includes activities that parents can do with their kids.</a:t>
            </a:r>
          </a:p>
          <a:p>
            <a:r>
              <a:rPr lang="en-US" dirty="0"/>
              <a:t>Zoom Webinars with the author</a:t>
            </a:r>
          </a:p>
          <a:p>
            <a:r>
              <a:rPr lang="en-US" dirty="0"/>
              <a:t>Educator Workshops with an instructor</a:t>
            </a:r>
          </a:p>
          <a:p>
            <a:endParaRPr lang="en-US" dirty="0"/>
          </a:p>
          <a:p>
            <a:pPr lvl="1"/>
            <a:endParaRPr lang="en-US" dirty="0"/>
          </a:p>
        </p:txBody>
      </p:sp>
      <p:pic>
        <p:nvPicPr>
          <p:cNvPr id="4" name="Audio Recording Oct 26, 2021 at 2:36:52 AM" descr="Audio Recording Oct 26, 2021 at 2:36:52 AM">
            <a:hlinkClick r:id="" action="ppaction://media"/>
            <a:extLst>
              <a:ext uri="{FF2B5EF4-FFF2-40B4-BE49-F238E27FC236}">
                <a16:creationId xmlns:a16="http://schemas.microsoft.com/office/drawing/2014/main" id="{0A7CA072-585F-0343-8AE1-4D5766FAD4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4195251161"/>
      </p:ext>
    </p:extLst>
  </p:cSld>
  <p:clrMapOvr>
    <a:masterClrMapping/>
  </p:clrMapOvr>
  <mc:AlternateContent xmlns:mc="http://schemas.openxmlformats.org/markup-compatibility/2006" xmlns:p14="http://schemas.microsoft.com/office/powerpoint/2010/main">
    <mc:Choice Requires="p14">
      <p:transition spd="slow" p14:dur="10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A5307-CC3D-2F4A-8789-AA18BCB36869}"/>
              </a:ext>
            </a:extLst>
          </p:cNvPr>
          <p:cNvPicPr>
            <a:picLocks noChangeAspect="1"/>
          </p:cNvPicPr>
          <p:nvPr/>
        </p:nvPicPr>
        <p:blipFill>
          <a:blip r:embed="rId4"/>
          <a:stretch>
            <a:fillRect/>
          </a:stretch>
        </p:blipFill>
        <p:spPr>
          <a:xfrm>
            <a:off x="2276669" y="0"/>
            <a:ext cx="7800392" cy="6661125"/>
          </a:xfrm>
          <a:prstGeom prst="rect">
            <a:avLst/>
          </a:prstGeom>
        </p:spPr>
      </p:pic>
      <p:pic>
        <p:nvPicPr>
          <p:cNvPr id="5" name="Audio Recording Oct 26, 2021 at 2:38:04 AM" descr="Audio Recording Oct 26, 2021 at 2:38:04 AM">
            <a:hlinkClick r:id="" action="ppaction://media"/>
            <a:extLst>
              <a:ext uri="{FF2B5EF4-FFF2-40B4-BE49-F238E27FC236}">
                <a16:creationId xmlns:a16="http://schemas.microsoft.com/office/drawing/2014/main" id="{AFC09244-3FAC-A443-B5A1-E077EEE277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07277885"/>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65079-4AC9-0F44-A91B-75E5582D9FD7}"/>
              </a:ext>
            </a:extLst>
          </p:cNvPr>
          <p:cNvSpPr>
            <a:spLocks noGrp="1"/>
          </p:cNvSpPr>
          <p:nvPr>
            <p:ph type="title"/>
          </p:nvPr>
        </p:nvSpPr>
        <p:spPr/>
        <p:txBody>
          <a:bodyPr/>
          <a:lstStyle/>
          <a:p>
            <a:r>
              <a:rPr lang="en-US" dirty="0"/>
              <a:t>Bark and Bark, Jr.</a:t>
            </a:r>
          </a:p>
        </p:txBody>
      </p:sp>
      <p:sp>
        <p:nvSpPr>
          <p:cNvPr id="3" name="Content Placeholder 2">
            <a:extLst>
              <a:ext uri="{FF2B5EF4-FFF2-40B4-BE49-F238E27FC236}">
                <a16:creationId xmlns:a16="http://schemas.microsoft.com/office/drawing/2014/main" id="{7EC6F03D-3CB8-7843-880F-385DE8F4B3F4}"/>
              </a:ext>
            </a:extLst>
          </p:cNvPr>
          <p:cNvSpPr>
            <a:spLocks noGrp="1"/>
          </p:cNvSpPr>
          <p:nvPr>
            <p:ph idx="1"/>
          </p:nvPr>
        </p:nvSpPr>
        <p:spPr/>
        <p:txBody>
          <a:bodyPr/>
          <a:lstStyle/>
          <a:p>
            <a:r>
              <a:rPr lang="en-US" dirty="0"/>
              <a:t>Parental Control App</a:t>
            </a:r>
          </a:p>
          <a:p>
            <a:r>
              <a:rPr lang="en-US" dirty="0"/>
              <a:t>Can monitor Social Media Apps of family</a:t>
            </a:r>
          </a:p>
          <a:p>
            <a:r>
              <a:rPr lang="en-US" dirty="0"/>
              <a:t>Can monitor digital safety of school accounts</a:t>
            </a:r>
          </a:p>
          <a:p>
            <a:r>
              <a:rPr lang="en-US" dirty="0"/>
              <a:t>Can manage websites your students access</a:t>
            </a:r>
          </a:p>
          <a:p>
            <a:r>
              <a:rPr lang="en-US" dirty="0"/>
              <a:t>Has free ”Bark Jr” to give every family screen time controls </a:t>
            </a:r>
          </a:p>
          <a:p>
            <a:r>
              <a:rPr lang="en-US" dirty="0"/>
              <a:t>The starting price is $60/year.</a:t>
            </a:r>
          </a:p>
          <a:p>
            <a:endParaRPr lang="en-US" dirty="0"/>
          </a:p>
          <a:p>
            <a:endParaRPr lang="en-US" dirty="0"/>
          </a:p>
        </p:txBody>
      </p:sp>
      <p:pic>
        <p:nvPicPr>
          <p:cNvPr id="4" name="Audio Recording Oct 26, 2021 at 2:38:59 AM" descr="Audio Recording Oct 26, 2021 at 2:38:59 AM">
            <a:hlinkClick r:id="" action="ppaction://media"/>
            <a:extLst>
              <a:ext uri="{FF2B5EF4-FFF2-40B4-BE49-F238E27FC236}">
                <a16:creationId xmlns:a16="http://schemas.microsoft.com/office/drawing/2014/main" id="{D0B0C9AA-455E-A243-80FF-BF4803AA9D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51621714"/>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8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568A6-564B-EE4A-9055-A480EE57F858}"/>
              </a:ext>
            </a:extLst>
          </p:cNvPr>
          <p:cNvPicPr>
            <a:picLocks noChangeAspect="1"/>
          </p:cNvPicPr>
          <p:nvPr/>
        </p:nvPicPr>
        <p:blipFill>
          <a:blip r:embed="rId4"/>
          <a:stretch>
            <a:fillRect/>
          </a:stretch>
        </p:blipFill>
        <p:spPr>
          <a:xfrm>
            <a:off x="2425959" y="743410"/>
            <a:ext cx="8397551" cy="4624066"/>
          </a:xfrm>
          <a:prstGeom prst="rect">
            <a:avLst/>
          </a:prstGeom>
        </p:spPr>
      </p:pic>
      <p:pic>
        <p:nvPicPr>
          <p:cNvPr id="3" name="Audio Recording Oct 26, 2021 at 2:39:25 AM" descr="Audio Recording Oct 26, 2021 at 2:39:25 AM">
            <a:hlinkClick r:id="" action="ppaction://media"/>
            <a:extLst>
              <a:ext uri="{FF2B5EF4-FFF2-40B4-BE49-F238E27FC236}">
                <a16:creationId xmlns:a16="http://schemas.microsoft.com/office/drawing/2014/main" id="{9B40A80C-CCDB-D041-B568-5373761A1E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31963727"/>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6B0CFA-C804-CD45-9053-5D38653F47B1}"/>
              </a:ext>
            </a:extLst>
          </p:cNvPr>
          <p:cNvPicPr>
            <a:picLocks noChangeAspect="1"/>
          </p:cNvPicPr>
          <p:nvPr/>
        </p:nvPicPr>
        <p:blipFill>
          <a:blip r:embed="rId4"/>
          <a:stretch>
            <a:fillRect/>
          </a:stretch>
        </p:blipFill>
        <p:spPr>
          <a:xfrm>
            <a:off x="2388636" y="1"/>
            <a:ext cx="7539135" cy="6415468"/>
          </a:xfrm>
          <a:prstGeom prst="rect">
            <a:avLst/>
          </a:prstGeom>
        </p:spPr>
      </p:pic>
      <p:pic>
        <p:nvPicPr>
          <p:cNvPr id="3" name="Audio Recording Oct 26, 2021 at 2:40:44 AM" descr="Audio Recording Oct 26, 2021 at 2:40:44 AM">
            <a:hlinkClick r:id="" action="ppaction://media"/>
            <a:extLst>
              <a:ext uri="{FF2B5EF4-FFF2-40B4-BE49-F238E27FC236}">
                <a16:creationId xmlns:a16="http://schemas.microsoft.com/office/drawing/2014/main" id="{AE1D7AB8-7F2D-8249-8388-AA92C976A2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74902891"/>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7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91154-4077-E149-B09A-812039F9D960}"/>
              </a:ext>
            </a:extLst>
          </p:cNvPr>
          <p:cNvSpPr>
            <a:spLocks noGrp="1"/>
          </p:cNvSpPr>
          <p:nvPr>
            <p:ph type="title"/>
          </p:nvPr>
        </p:nvSpPr>
        <p:spPr/>
        <p:txBody>
          <a:bodyPr/>
          <a:lstStyle/>
          <a:p>
            <a:r>
              <a:rPr lang="en-US" dirty="0"/>
              <a:t>Khan Academy</a:t>
            </a:r>
          </a:p>
        </p:txBody>
      </p:sp>
      <p:sp>
        <p:nvSpPr>
          <p:cNvPr id="3" name="Content Placeholder 2">
            <a:extLst>
              <a:ext uri="{FF2B5EF4-FFF2-40B4-BE49-F238E27FC236}">
                <a16:creationId xmlns:a16="http://schemas.microsoft.com/office/drawing/2014/main" id="{DC96E9C1-F9F4-F149-92A5-5054ED5EDDB4}"/>
              </a:ext>
            </a:extLst>
          </p:cNvPr>
          <p:cNvSpPr>
            <a:spLocks noGrp="1"/>
          </p:cNvSpPr>
          <p:nvPr>
            <p:ph idx="1"/>
          </p:nvPr>
        </p:nvSpPr>
        <p:spPr/>
        <p:txBody>
          <a:bodyPr/>
          <a:lstStyle/>
          <a:p>
            <a:r>
              <a:rPr lang="en-US" dirty="0"/>
              <a:t>Nonprofit with the mission to provide a free, world-class education for anyone, everywhere.</a:t>
            </a:r>
          </a:p>
          <a:p>
            <a:r>
              <a:rPr lang="en-US" dirty="0"/>
              <a:t>Allows parents to “Add a child” to monitor progress of their child.</a:t>
            </a:r>
          </a:p>
          <a:p>
            <a:r>
              <a:rPr lang="en-US" dirty="0"/>
              <a:t>Offers practice exercise, instructional videos and a personalized learning dashboard. </a:t>
            </a:r>
          </a:p>
          <a:p>
            <a:r>
              <a:rPr lang="en-US" dirty="0"/>
              <a:t>Study at your own pace</a:t>
            </a:r>
          </a:p>
          <a:p>
            <a:r>
              <a:rPr lang="en-US" dirty="0"/>
              <a:t>Test preparation</a:t>
            </a:r>
          </a:p>
          <a:p>
            <a:r>
              <a:rPr lang="en-US" dirty="0"/>
              <a:t>Develop a strong foundation, or review basic concepts </a:t>
            </a:r>
          </a:p>
        </p:txBody>
      </p:sp>
      <p:pic>
        <p:nvPicPr>
          <p:cNvPr id="4" name="Audio Recording Oct 26, 2021 at 2:41:25 AM" descr="Audio Recording Oct 26, 2021 at 2:41:25 AM">
            <a:hlinkClick r:id="" action="ppaction://media"/>
            <a:extLst>
              <a:ext uri="{FF2B5EF4-FFF2-40B4-BE49-F238E27FC236}">
                <a16:creationId xmlns:a16="http://schemas.microsoft.com/office/drawing/2014/main" id="{C3C5374C-2110-CA43-B1F6-BDAD5FC9F6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18122087"/>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51FE5-4D65-7149-997E-C6411DDBC86F}"/>
              </a:ext>
            </a:extLst>
          </p:cNvPr>
          <p:cNvSpPr>
            <a:spLocks noGrp="1"/>
          </p:cNvSpPr>
          <p:nvPr>
            <p:ph type="title"/>
          </p:nvPr>
        </p:nvSpPr>
        <p:spPr/>
        <p:txBody>
          <a:bodyPr/>
          <a:lstStyle/>
          <a:p>
            <a:r>
              <a:rPr lang="en-US" dirty="0"/>
              <a:t>Khan academy, continued.</a:t>
            </a:r>
          </a:p>
        </p:txBody>
      </p:sp>
      <p:pic>
        <p:nvPicPr>
          <p:cNvPr id="4" name="Content Placeholder 3">
            <a:extLst>
              <a:ext uri="{FF2B5EF4-FFF2-40B4-BE49-F238E27FC236}">
                <a16:creationId xmlns:a16="http://schemas.microsoft.com/office/drawing/2014/main" id="{74D53E1F-0C1E-1F45-97E9-CE8FE7D9637A}"/>
              </a:ext>
            </a:extLst>
          </p:cNvPr>
          <p:cNvPicPr>
            <a:picLocks noGrp="1" noChangeAspect="1"/>
          </p:cNvPicPr>
          <p:nvPr>
            <p:ph idx="1"/>
          </p:nvPr>
        </p:nvPicPr>
        <p:blipFill>
          <a:blip r:embed="rId4"/>
          <a:stretch>
            <a:fillRect/>
          </a:stretch>
        </p:blipFill>
        <p:spPr>
          <a:xfrm>
            <a:off x="2817844" y="1530302"/>
            <a:ext cx="6774025" cy="5000849"/>
          </a:xfrm>
          <a:prstGeom prst="rect">
            <a:avLst/>
          </a:prstGeom>
        </p:spPr>
      </p:pic>
      <p:pic>
        <p:nvPicPr>
          <p:cNvPr id="5" name="Audio Recording Oct 26, 2021 at 2:42:16 AM" descr="Audio Recording Oct 26, 2021 at 2:42:16 AM">
            <a:hlinkClick r:id="" action="ppaction://media"/>
            <a:extLst>
              <a:ext uri="{FF2B5EF4-FFF2-40B4-BE49-F238E27FC236}">
                <a16:creationId xmlns:a16="http://schemas.microsoft.com/office/drawing/2014/main" id="{8F9253F3-4EE1-6B4C-9984-6EF5893704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6367491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2D0F9B-DEA6-0A4E-8E0F-2A766B1DCCF8}"/>
              </a:ext>
            </a:extLst>
          </p:cNvPr>
          <p:cNvPicPr>
            <a:picLocks noChangeAspect="1"/>
          </p:cNvPicPr>
          <p:nvPr/>
        </p:nvPicPr>
        <p:blipFill>
          <a:blip r:embed="rId4"/>
          <a:stretch>
            <a:fillRect/>
          </a:stretch>
        </p:blipFill>
        <p:spPr>
          <a:xfrm>
            <a:off x="2789214" y="179215"/>
            <a:ext cx="7399814" cy="6499570"/>
          </a:xfrm>
          <a:prstGeom prst="rect">
            <a:avLst/>
          </a:prstGeom>
        </p:spPr>
      </p:pic>
      <p:pic>
        <p:nvPicPr>
          <p:cNvPr id="3" name="Audio Recording Oct 26, 2021 at 2:42:48 AM" descr="Audio Recording Oct 26, 2021 at 2:42:48 AM">
            <a:hlinkClick r:id="" action="ppaction://media"/>
            <a:extLst>
              <a:ext uri="{FF2B5EF4-FFF2-40B4-BE49-F238E27FC236}">
                <a16:creationId xmlns:a16="http://schemas.microsoft.com/office/drawing/2014/main" id="{9F518A19-B02B-CE45-B5DA-7F462E980F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716243467"/>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57E2E-7D46-D943-A90D-41F9AA5E67C3}"/>
              </a:ext>
            </a:extLst>
          </p:cNvPr>
          <p:cNvSpPr>
            <a:spLocks noGrp="1"/>
          </p:cNvSpPr>
          <p:nvPr>
            <p:ph type="title"/>
          </p:nvPr>
        </p:nvSpPr>
        <p:spPr>
          <a:xfrm>
            <a:off x="1418253" y="447869"/>
            <a:ext cx="9636601" cy="1405885"/>
          </a:xfrm>
        </p:spPr>
        <p:txBody>
          <a:bodyPr>
            <a:normAutofit fontScale="90000"/>
          </a:bodyPr>
          <a:lstStyle/>
          <a:p>
            <a:r>
              <a:rPr lang="en-US" dirty="0"/>
              <a:t>Teacher’s APPs:</a:t>
            </a:r>
            <a:br>
              <a:rPr lang="en-US" dirty="0"/>
            </a:br>
            <a:br>
              <a:rPr lang="en-US" dirty="0"/>
            </a:br>
            <a:r>
              <a:rPr lang="en-US" dirty="0"/>
              <a:t>1) P</a:t>
            </a:r>
            <a:r>
              <a:rPr lang="en-US" cap="none" dirty="0"/>
              <a:t>h</a:t>
            </a:r>
            <a:r>
              <a:rPr lang="en-US" dirty="0"/>
              <a:t>ET – Science/math</a:t>
            </a:r>
          </a:p>
        </p:txBody>
      </p:sp>
      <p:pic>
        <p:nvPicPr>
          <p:cNvPr id="4" name="Content Placeholder 3">
            <a:extLst>
              <a:ext uri="{FF2B5EF4-FFF2-40B4-BE49-F238E27FC236}">
                <a16:creationId xmlns:a16="http://schemas.microsoft.com/office/drawing/2014/main" id="{EB0CE19C-07D5-EB4A-9FE3-20FE8BE81BE1}"/>
              </a:ext>
            </a:extLst>
          </p:cNvPr>
          <p:cNvPicPr>
            <a:picLocks noGrp="1" noChangeAspect="1"/>
          </p:cNvPicPr>
          <p:nvPr>
            <p:ph idx="1"/>
          </p:nvPr>
        </p:nvPicPr>
        <p:blipFill>
          <a:blip r:embed="rId5"/>
          <a:stretch>
            <a:fillRect/>
          </a:stretch>
        </p:blipFill>
        <p:spPr>
          <a:xfrm>
            <a:off x="6096000" y="586468"/>
            <a:ext cx="5975776" cy="5685064"/>
          </a:xfrm>
          <a:prstGeom prst="rect">
            <a:avLst/>
          </a:prstGeom>
        </p:spPr>
      </p:pic>
      <p:pic>
        <p:nvPicPr>
          <p:cNvPr id="5" name="Audio Recording Oct 26, 2021 at 2:44:15 AM" descr="Audio Recording Oct 26, 2021 at 2:44:15 AM">
            <a:hlinkClick r:id="" action="ppaction://media"/>
            <a:extLst>
              <a:ext uri="{FF2B5EF4-FFF2-40B4-BE49-F238E27FC236}">
                <a16:creationId xmlns:a16="http://schemas.microsoft.com/office/drawing/2014/main" id="{77CC034C-E5F2-F34A-B460-82AF4DC9D1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421318327"/>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F6465-3BF3-054A-BA0D-EC71C9B29A41}"/>
              </a:ext>
            </a:extLst>
          </p:cNvPr>
          <p:cNvPicPr>
            <a:picLocks noChangeAspect="1"/>
          </p:cNvPicPr>
          <p:nvPr/>
        </p:nvPicPr>
        <p:blipFill>
          <a:blip r:embed="rId5"/>
          <a:stretch>
            <a:fillRect/>
          </a:stretch>
        </p:blipFill>
        <p:spPr>
          <a:xfrm>
            <a:off x="0" y="1920711"/>
            <a:ext cx="12192000" cy="3016577"/>
          </a:xfrm>
          <a:prstGeom prst="rect">
            <a:avLst/>
          </a:prstGeom>
        </p:spPr>
      </p:pic>
      <p:pic>
        <p:nvPicPr>
          <p:cNvPr id="4" name="Audio Recording Oct 26, 2021 at 2:44:48 AM" descr="Audio Recording Oct 26, 2021 at 2:44:48 AM">
            <a:hlinkClick r:id="" action="ppaction://media"/>
            <a:extLst>
              <a:ext uri="{FF2B5EF4-FFF2-40B4-BE49-F238E27FC236}">
                <a16:creationId xmlns:a16="http://schemas.microsoft.com/office/drawing/2014/main" id="{1CDCBF94-FDDD-7B4B-8A16-DB9745BF60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0172138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0BC1C-73B2-004B-A7FD-B50A9DD8E1A5}"/>
              </a:ext>
            </a:extLst>
          </p:cNvPr>
          <p:cNvSpPr>
            <a:spLocks noGrp="1"/>
          </p:cNvSpPr>
          <p:nvPr>
            <p:ph type="title"/>
          </p:nvPr>
        </p:nvSpPr>
        <p:spPr/>
        <p:txBody>
          <a:bodyPr/>
          <a:lstStyle/>
          <a:p>
            <a:r>
              <a:rPr lang="en-US" dirty="0"/>
              <a:t>For the Parents</a:t>
            </a:r>
          </a:p>
        </p:txBody>
      </p:sp>
      <p:sp>
        <p:nvSpPr>
          <p:cNvPr id="3" name="Content Placeholder 2">
            <a:extLst>
              <a:ext uri="{FF2B5EF4-FFF2-40B4-BE49-F238E27FC236}">
                <a16:creationId xmlns:a16="http://schemas.microsoft.com/office/drawing/2014/main" id="{E645AED6-A5B1-564E-9D18-85B8ACF84C4B}"/>
              </a:ext>
            </a:extLst>
          </p:cNvPr>
          <p:cNvSpPr>
            <a:spLocks noGrp="1"/>
          </p:cNvSpPr>
          <p:nvPr>
            <p:ph idx="1"/>
          </p:nvPr>
        </p:nvSpPr>
        <p:spPr/>
        <p:txBody>
          <a:bodyPr/>
          <a:lstStyle/>
          <a:p>
            <a:r>
              <a:rPr lang="en-US" dirty="0"/>
              <a:t>PhET Sims -  Science/Math</a:t>
            </a:r>
          </a:p>
          <a:p>
            <a:r>
              <a:rPr lang="en-US" dirty="0"/>
              <a:t>CK12 –Science Resources</a:t>
            </a:r>
          </a:p>
          <a:p>
            <a:r>
              <a:rPr lang="en-US" dirty="0"/>
              <a:t>Cybercivics, a Digital Citizenship ’curriculum’ for parents</a:t>
            </a:r>
          </a:p>
          <a:p>
            <a:r>
              <a:rPr lang="en-US" dirty="0"/>
              <a:t>Bark, a Parental Control App</a:t>
            </a:r>
          </a:p>
          <a:p>
            <a:r>
              <a:rPr lang="en-US" dirty="0"/>
              <a:t>Khan Academy</a:t>
            </a:r>
          </a:p>
        </p:txBody>
      </p:sp>
      <p:pic>
        <p:nvPicPr>
          <p:cNvPr id="6" name="Audio Recording Oct 26, 2021 at 2:15:44 AM" descr="Audio Recording Oct 26, 2021 at 2:15:44 AM">
            <a:hlinkClick r:id="" action="ppaction://media"/>
            <a:extLst>
              <a:ext uri="{FF2B5EF4-FFF2-40B4-BE49-F238E27FC236}">
                <a16:creationId xmlns:a16="http://schemas.microsoft.com/office/drawing/2014/main" id="{B57E5826-3EF1-1742-BF10-AEF412B53D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061129906"/>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04ABC-0253-D84D-B1CB-0D221C4D6F5A}"/>
              </a:ext>
            </a:extLst>
          </p:cNvPr>
          <p:cNvPicPr>
            <a:picLocks noChangeAspect="1"/>
          </p:cNvPicPr>
          <p:nvPr/>
        </p:nvPicPr>
        <p:blipFill>
          <a:blip r:embed="rId4"/>
          <a:stretch>
            <a:fillRect/>
          </a:stretch>
        </p:blipFill>
        <p:spPr>
          <a:xfrm>
            <a:off x="2331991" y="0"/>
            <a:ext cx="7689086" cy="6718042"/>
          </a:xfrm>
          <a:prstGeom prst="rect">
            <a:avLst/>
          </a:prstGeom>
        </p:spPr>
      </p:pic>
      <p:pic>
        <p:nvPicPr>
          <p:cNvPr id="3" name="Audio Recording Oct 26, 2021 at 2:45:25 AM" descr="Audio Recording Oct 26, 2021 at 2:45:25 AM">
            <a:hlinkClick r:id="" action="ppaction://media"/>
            <a:extLst>
              <a:ext uri="{FF2B5EF4-FFF2-40B4-BE49-F238E27FC236}">
                <a16:creationId xmlns:a16="http://schemas.microsoft.com/office/drawing/2014/main" id="{88FB8E8E-12DA-A34E-938B-D451BBC8A9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78522029"/>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C95D4-3880-DB46-BA53-92988947FF09}"/>
              </a:ext>
            </a:extLst>
          </p:cNvPr>
          <p:cNvSpPr>
            <a:spLocks noGrp="1"/>
          </p:cNvSpPr>
          <p:nvPr>
            <p:ph type="title"/>
          </p:nvPr>
        </p:nvSpPr>
        <p:spPr/>
        <p:txBody>
          <a:bodyPr/>
          <a:lstStyle/>
          <a:p>
            <a:r>
              <a:rPr lang="en-US" dirty="0"/>
              <a:t>CK-12 Science Resources</a:t>
            </a:r>
            <a:br>
              <a:rPr lang="en-US" dirty="0"/>
            </a:br>
            <a:endParaRPr lang="en-US" dirty="0"/>
          </a:p>
        </p:txBody>
      </p:sp>
      <p:pic>
        <p:nvPicPr>
          <p:cNvPr id="4" name="Content Placeholder 3">
            <a:extLst>
              <a:ext uri="{FF2B5EF4-FFF2-40B4-BE49-F238E27FC236}">
                <a16:creationId xmlns:a16="http://schemas.microsoft.com/office/drawing/2014/main" id="{99413768-056F-FB41-9818-FD1BF81B6EA2}"/>
              </a:ext>
            </a:extLst>
          </p:cNvPr>
          <p:cNvPicPr>
            <a:picLocks noGrp="1" noChangeAspect="1"/>
          </p:cNvPicPr>
          <p:nvPr>
            <p:ph idx="1"/>
          </p:nvPr>
        </p:nvPicPr>
        <p:blipFill>
          <a:blip r:embed="rId5"/>
          <a:stretch>
            <a:fillRect/>
          </a:stretch>
        </p:blipFill>
        <p:spPr>
          <a:xfrm>
            <a:off x="3788784" y="2016125"/>
            <a:ext cx="4928756" cy="3449638"/>
          </a:xfrm>
          <a:prstGeom prst="rect">
            <a:avLst/>
          </a:prstGeom>
        </p:spPr>
      </p:pic>
      <p:pic>
        <p:nvPicPr>
          <p:cNvPr id="5" name="Audio Recording Oct 26, 2021 at 2:46:14 AM" descr="Audio Recording Oct 26, 2021 at 2:46:14 AM">
            <a:hlinkClick r:id="" action="ppaction://media"/>
            <a:extLst>
              <a:ext uri="{FF2B5EF4-FFF2-40B4-BE49-F238E27FC236}">
                <a16:creationId xmlns:a16="http://schemas.microsoft.com/office/drawing/2014/main" id="{F23B613C-5065-F047-8345-7237E66B16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02243207"/>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E1D20-CC78-6344-A56F-05781FA042DE}"/>
              </a:ext>
            </a:extLst>
          </p:cNvPr>
          <p:cNvPicPr>
            <a:picLocks noChangeAspect="1"/>
          </p:cNvPicPr>
          <p:nvPr/>
        </p:nvPicPr>
        <p:blipFill>
          <a:blip r:embed="rId4"/>
          <a:stretch>
            <a:fillRect/>
          </a:stretch>
        </p:blipFill>
        <p:spPr>
          <a:xfrm>
            <a:off x="2257482" y="484040"/>
            <a:ext cx="8267450" cy="5964564"/>
          </a:xfrm>
          <a:prstGeom prst="rect">
            <a:avLst/>
          </a:prstGeom>
        </p:spPr>
      </p:pic>
      <p:pic>
        <p:nvPicPr>
          <p:cNvPr id="3" name="Audio Recording Oct 26, 2021 at 2:46:57 AM" descr="Audio Recording Oct 26, 2021 at 2:46:57 AM">
            <a:hlinkClick r:id="" action="ppaction://media"/>
            <a:extLst>
              <a:ext uri="{FF2B5EF4-FFF2-40B4-BE49-F238E27FC236}">
                <a16:creationId xmlns:a16="http://schemas.microsoft.com/office/drawing/2014/main" id="{FF7F85DA-DB50-1443-9839-91347076F0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17517428"/>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C1E687-E617-EE47-97CA-32A628D9C8B0}"/>
              </a:ext>
            </a:extLst>
          </p:cNvPr>
          <p:cNvPicPr>
            <a:picLocks noChangeAspect="1"/>
          </p:cNvPicPr>
          <p:nvPr/>
        </p:nvPicPr>
        <p:blipFill>
          <a:blip r:embed="rId5"/>
          <a:stretch>
            <a:fillRect/>
          </a:stretch>
        </p:blipFill>
        <p:spPr>
          <a:xfrm>
            <a:off x="2163514" y="0"/>
            <a:ext cx="7670951" cy="6688821"/>
          </a:xfrm>
          <a:prstGeom prst="rect">
            <a:avLst/>
          </a:prstGeom>
        </p:spPr>
      </p:pic>
      <p:pic>
        <p:nvPicPr>
          <p:cNvPr id="3" name="Audio Recording Oct 26, 2021 at 2:47:37 AM" descr="Audio Recording Oct 26, 2021 at 2:47:37 AM">
            <a:hlinkClick r:id="" action="ppaction://media"/>
            <a:extLst>
              <a:ext uri="{FF2B5EF4-FFF2-40B4-BE49-F238E27FC236}">
                <a16:creationId xmlns:a16="http://schemas.microsoft.com/office/drawing/2014/main" id="{D07CAC2B-EAFF-874D-939C-F8850795A1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32099672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255DC-B76A-5F40-950B-D00DC02C7CC6}"/>
              </a:ext>
            </a:extLst>
          </p:cNvPr>
          <p:cNvSpPr>
            <a:spLocks noGrp="1"/>
          </p:cNvSpPr>
          <p:nvPr>
            <p:ph type="title"/>
          </p:nvPr>
        </p:nvSpPr>
        <p:spPr/>
        <p:txBody>
          <a:bodyPr/>
          <a:lstStyle/>
          <a:p>
            <a:r>
              <a:rPr lang="en-US" dirty="0"/>
              <a:t>Explain Everything</a:t>
            </a:r>
          </a:p>
        </p:txBody>
      </p:sp>
      <p:sp>
        <p:nvSpPr>
          <p:cNvPr id="3" name="Content Placeholder 2">
            <a:extLst>
              <a:ext uri="{FF2B5EF4-FFF2-40B4-BE49-F238E27FC236}">
                <a16:creationId xmlns:a16="http://schemas.microsoft.com/office/drawing/2014/main" id="{6BA69218-F072-D645-ACBA-2919D97D061F}"/>
              </a:ext>
            </a:extLst>
          </p:cNvPr>
          <p:cNvSpPr>
            <a:spLocks noGrp="1"/>
          </p:cNvSpPr>
          <p:nvPr>
            <p:ph idx="1"/>
          </p:nvPr>
        </p:nvSpPr>
        <p:spPr/>
        <p:txBody>
          <a:bodyPr/>
          <a:lstStyle/>
          <a:p>
            <a:r>
              <a:rPr lang="en-US" dirty="0"/>
              <a:t>It’s basically an app for doing presentations, and was started during the pandemic</a:t>
            </a:r>
          </a:p>
          <a:p>
            <a:r>
              <a:rPr lang="en-US" dirty="0"/>
              <a:t>A whiteboard for online and offline teaching anytime, anywhere</a:t>
            </a:r>
          </a:p>
          <a:p>
            <a:endParaRPr lang="en-US" dirty="0"/>
          </a:p>
        </p:txBody>
      </p:sp>
      <p:pic>
        <p:nvPicPr>
          <p:cNvPr id="4" name="Audio Recording Oct 26, 2021 at 2:48:06 AM" descr="Audio Recording Oct 26, 2021 at 2:48:06 AM">
            <a:hlinkClick r:id="" action="ppaction://media"/>
            <a:extLst>
              <a:ext uri="{FF2B5EF4-FFF2-40B4-BE49-F238E27FC236}">
                <a16:creationId xmlns:a16="http://schemas.microsoft.com/office/drawing/2014/main" id="{CBB45D53-AF83-494E-BAB9-94633C893D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42337466"/>
      </p:ext>
    </p:extLst>
  </p:cSld>
  <p:clrMapOvr>
    <a:masterClrMapping/>
  </p:clrMapOvr>
  <mc:AlternateContent xmlns:mc="http://schemas.openxmlformats.org/markup-compatibility/2006" xmlns:p14="http://schemas.microsoft.com/office/powerpoint/2010/main">
    <mc:Choice Requires="p14">
      <p:transition spd="slow" p14:dur="10000" advClick="0" advTm="15000"/>
    </mc:Choice>
    <mc:Fallback xmlns="">
      <p:transition spd="slow" advClick="0" advTm="1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5AF82-4F9B-6E47-901C-6859771E6E31}"/>
              </a:ext>
            </a:extLst>
          </p:cNvPr>
          <p:cNvSpPr>
            <a:spLocks noGrp="1"/>
          </p:cNvSpPr>
          <p:nvPr>
            <p:ph type="title"/>
          </p:nvPr>
        </p:nvSpPr>
        <p:spPr/>
        <p:txBody>
          <a:bodyPr/>
          <a:lstStyle/>
          <a:p>
            <a:r>
              <a:rPr lang="en-US" dirty="0"/>
              <a:t>Explain everything</a:t>
            </a:r>
          </a:p>
        </p:txBody>
      </p:sp>
      <p:pic>
        <p:nvPicPr>
          <p:cNvPr id="4" name="Content Placeholder 3">
            <a:extLst>
              <a:ext uri="{FF2B5EF4-FFF2-40B4-BE49-F238E27FC236}">
                <a16:creationId xmlns:a16="http://schemas.microsoft.com/office/drawing/2014/main" id="{8285A012-5E90-F143-97EE-C400EAFF2E1F}"/>
              </a:ext>
            </a:extLst>
          </p:cNvPr>
          <p:cNvPicPr>
            <a:picLocks noGrp="1" noChangeAspect="1"/>
          </p:cNvPicPr>
          <p:nvPr>
            <p:ph idx="1"/>
          </p:nvPr>
        </p:nvPicPr>
        <p:blipFill>
          <a:blip r:embed="rId4"/>
          <a:stretch>
            <a:fillRect/>
          </a:stretch>
        </p:blipFill>
        <p:spPr>
          <a:xfrm>
            <a:off x="3486874" y="2016125"/>
            <a:ext cx="5532576" cy="3449638"/>
          </a:xfrm>
          <a:prstGeom prst="rect">
            <a:avLst/>
          </a:prstGeom>
        </p:spPr>
      </p:pic>
      <p:pic>
        <p:nvPicPr>
          <p:cNvPr id="5" name="Audio Recording Oct 26, 2021 at 2:48:28 AM" descr="Audio Recording Oct 26, 2021 at 2:48:28 AM">
            <a:hlinkClick r:id="" action="ppaction://media"/>
            <a:extLst>
              <a:ext uri="{FF2B5EF4-FFF2-40B4-BE49-F238E27FC236}">
                <a16:creationId xmlns:a16="http://schemas.microsoft.com/office/drawing/2014/main" id="{FF30B347-600E-E541-B8E4-5B87B36244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3540458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32966-A969-6B46-A7C0-3CF82CCCA3DE}"/>
              </a:ext>
            </a:extLst>
          </p:cNvPr>
          <p:cNvSpPr>
            <a:spLocks noGrp="1"/>
          </p:cNvSpPr>
          <p:nvPr>
            <p:ph type="title"/>
          </p:nvPr>
        </p:nvSpPr>
        <p:spPr/>
        <p:txBody>
          <a:bodyPr/>
          <a:lstStyle/>
          <a:p>
            <a:r>
              <a:rPr lang="en-US" dirty="0"/>
              <a:t>Explain everything</a:t>
            </a:r>
          </a:p>
        </p:txBody>
      </p:sp>
      <p:sp>
        <p:nvSpPr>
          <p:cNvPr id="3" name="Content Placeholder 2">
            <a:extLst>
              <a:ext uri="{FF2B5EF4-FFF2-40B4-BE49-F238E27FC236}">
                <a16:creationId xmlns:a16="http://schemas.microsoft.com/office/drawing/2014/main" id="{E9CC33D0-033E-9A48-8FAB-AA7E8D8D2FCE}"/>
              </a:ext>
            </a:extLst>
          </p:cNvPr>
          <p:cNvSpPr>
            <a:spLocks noGrp="1"/>
          </p:cNvSpPr>
          <p:nvPr>
            <p:ph idx="1"/>
          </p:nvPr>
        </p:nvSpPr>
        <p:spPr/>
        <p:txBody>
          <a:bodyPr/>
          <a:lstStyle/>
          <a:p>
            <a:r>
              <a:rPr lang="en-US" dirty="0"/>
              <a:t>Whiteboard for presentations, online or offline (Platform similar to Blackboard</a:t>
            </a:r>
          </a:p>
          <a:p>
            <a:r>
              <a:rPr lang="en-US" dirty="0"/>
              <a:t>Collaborative</a:t>
            </a:r>
          </a:p>
          <a:p>
            <a:r>
              <a:rPr lang="en-US" dirty="0"/>
              <a:t>Webinars</a:t>
            </a:r>
          </a:p>
          <a:p>
            <a:r>
              <a:rPr lang="en-US" dirty="0"/>
              <a:t>Certification course</a:t>
            </a:r>
          </a:p>
          <a:p>
            <a:r>
              <a:rPr lang="en-US" dirty="0"/>
              <a:t>Apple or Android mobile app</a:t>
            </a:r>
          </a:p>
          <a:p>
            <a:r>
              <a:rPr lang="en-US" dirty="0"/>
              <a:t>Free to get started (1 year) and then $25 for one year or $8.99 per user</a:t>
            </a:r>
          </a:p>
        </p:txBody>
      </p:sp>
      <p:pic>
        <p:nvPicPr>
          <p:cNvPr id="4" name="Audio Recording Oct 26, 2021 at 2:49:03 AM" descr="Audio Recording Oct 26, 2021 at 2:49:03 AM">
            <a:hlinkClick r:id="" action="ppaction://media"/>
            <a:extLst>
              <a:ext uri="{FF2B5EF4-FFF2-40B4-BE49-F238E27FC236}">
                <a16:creationId xmlns:a16="http://schemas.microsoft.com/office/drawing/2014/main" id="{53452F9B-E7FC-1F4F-A944-737BEC36FA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85736160"/>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666DFE-6586-CF48-AAD8-CA67E96D5A4A}"/>
              </a:ext>
            </a:extLst>
          </p:cNvPr>
          <p:cNvPicPr>
            <a:picLocks noChangeAspect="1"/>
          </p:cNvPicPr>
          <p:nvPr/>
        </p:nvPicPr>
        <p:blipFill>
          <a:blip r:embed="rId4"/>
          <a:stretch>
            <a:fillRect/>
          </a:stretch>
        </p:blipFill>
        <p:spPr>
          <a:xfrm>
            <a:off x="2734358" y="713775"/>
            <a:ext cx="7156090" cy="5430450"/>
          </a:xfrm>
          <a:prstGeom prst="rect">
            <a:avLst/>
          </a:prstGeom>
        </p:spPr>
      </p:pic>
      <p:pic>
        <p:nvPicPr>
          <p:cNvPr id="3" name="Audio Recording Oct 26, 2021 at 2:49:26 AM" descr="Audio Recording Oct 26, 2021 at 2:49:26 AM">
            <a:hlinkClick r:id="" action="ppaction://media"/>
            <a:extLst>
              <a:ext uri="{FF2B5EF4-FFF2-40B4-BE49-F238E27FC236}">
                <a16:creationId xmlns:a16="http://schemas.microsoft.com/office/drawing/2014/main" id="{D3178051-F6EA-8940-9124-98661EE838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4388665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6F7052-1AE7-1249-BF1D-A140EB696A9E}"/>
              </a:ext>
            </a:extLst>
          </p:cNvPr>
          <p:cNvPicPr>
            <a:picLocks noChangeAspect="1"/>
          </p:cNvPicPr>
          <p:nvPr/>
        </p:nvPicPr>
        <p:blipFill>
          <a:blip r:embed="rId4"/>
          <a:stretch>
            <a:fillRect/>
          </a:stretch>
        </p:blipFill>
        <p:spPr>
          <a:xfrm>
            <a:off x="2212749" y="107866"/>
            <a:ext cx="7766501" cy="6642267"/>
          </a:xfrm>
          <a:prstGeom prst="rect">
            <a:avLst/>
          </a:prstGeom>
        </p:spPr>
      </p:pic>
      <p:pic>
        <p:nvPicPr>
          <p:cNvPr id="6" name="Audio Recording Oct 26, 2021 at 2:50:10 AM" descr="Audio Recording Oct 26, 2021 at 2:50:10 AM">
            <a:hlinkClick r:id="" action="ppaction://media"/>
            <a:extLst>
              <a:ext uri="{FF2B5EF4-FFF2-40B4-BE49-F238E27FC236}">
                <a16:creationId xmlns:a16="http://schemas.microsoft.com/office/drawing/2014/main" id="{335BA4F7-88F3-B84B-AB28-D871D065D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5179702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7BEF7-D54C-7E49-8195-40F7467F160B}"/>
              </a:ext>
            </a:extLst>
          </p:cNvPr>
          <p:cNvSpPr>
            <a:spLocks noGrp="1"/>
          </p:cNvSpPr>
          <p:nvPr>
            <p:ph type="title"/>
          </p:nvPr>
        </p:nvSpPr>
        <p:spPr/>
        <p:txBody>
          <a:bodyPr/>
          <a:lstStyle/>
          <a:p>
            <a:r>
              <a:rPr lang="en-US" dirty="0" err="1"/>
              <a:t>LAbster</a:t>
            </a:r>
            <a:endParaRPr lang="en-US" dirty="0"/>
          </a:p>
        </p:txBody>
      </p:sp>
      <p:sp>
        <p:nvSpPr>
          <p:cNvPr id="3" name="Content Placeholder 2">
            <a:extLst>
              <a:ext uri="{FF2B5EF4-FFF2-40B4-BE49-F238E27FC236}">
                <a16:creationId xmlns:a16="http://schemas.microsoft.com/office/drawing/2014/main" id="{D3A789DD-5C8B-1F44-8EE9-8F997C400330}"/>
              </a:ext>
            </a:extLst>
          </p:cNvPr>
          <p:cNvSpPr>
            <a:spLocks noGrp="1"/>
          </p:cNvSpPr>
          <p:nvPr>
            <p:ph idx="1"/>
          </p:nvPr>
        </p:nvSpPr>
        <p:spPr/>
        <p:txBody>
          <a:bodyPr/>
          <a:lstStyle/>
          <a:p>
            <a:r>
              <a:rPr lang="en-US" dirty="0"/>
              <a:t>Simulations in actual labs</a:t>
            </a:r>
          </a:p>
        </p:txBody>
      </p:sp>
      <p:pic>
        <p:nvPicPr>
          <p:cNvPr id="4" name="Picture 3">
            <a:extLst>
              <a:ext uri="{FF2B5EF4-FFF2-40B4-BE49-F238E27FC236}">
                <a16:creationId xmlns:a16="http://schemas.microsoft.com/office/drawing/2014/main" id="{37BE14D5-5772-124C-84E5-39B7F8F3AAA4}"/>
              </a:ext>
            </a:extLst>
          </p:cNvPr>
          <p:cNvPicPr>
            <a:picLocks noChangeAspect="1"/>
          </p:cNvPicPr>
          <p:nvPr/>
        </p:nvPicPr>
        <p:blipFill>
          <a:blip r:embed="rId4"/>
          <a:stretch>
            <a:fillRect/>
          </a:stretch>
        </p:blipFill>
        <p:spPr>
          <a:xfrm>
            <a:off x="4663382" y="2015732"/>
            <a:ext cx="6914426" cy="4114800"/>
          </a:xfrm>
          <a:prstGeom prst="rect">
            <a:avLst/>
          </a:prstGeom>
        </p:spPr>
      </p:pic>
      <p:pic>
        <p:nvPicPr>
          <p:cNvPr id="5" name="Audio Recording Oct 26, 2021 at 2:50:30 AM" descr="Audio Recording Oct 26, 2021 at 2:50:30 AM">
            <a:hlinkClick r:id="" action="ppaction://media"/>
            <a:extLst>
              <a:ext uri="{FF2B5EF4-FFF2-40B4-BE49-F238E27FC236}">
                <a16:creationId xmlns:a16="http://schemas.microsoft.com/office/drawing/2014/main" id="{51A20305-4210-ED49-8732-8287DB16F8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97366700"/>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ADF8D-FC26-F44E-86E7-9402403B1062}"/>
              </a:ext>
            </a:extLst>
          </p:cNvPr>
          <p:cNvSpPr>
            <a:spLocks noGrp="1"/>
          </p:cNvSpPr>
          <p:nvPr>
            <p:ph type="title"/>
          </p:nvPr>
        </p:nvSpPr>
        <p:spPr/>
        <p:txBody>
          <a:bodyPr/>
          <a:lstStyle/>
          <a:p>
            <a:r>
              <a:rPr lang="en-US" dirty="0"/>
              <a:t>APPS For Teachers</a:t>
            </a:r>
          </a:p>
        </p:txBody>
      </p:sp>
      <p:sp>
        <p:nvSpPr>
          <p:cNvPr id="3" name="Content Placeholder 2">
            <a:extLst>
              <a:ext uri="{FF2B5EF4-FFF2-40B4-BE49-F238E27FC236}">
                <a16:creationId xmlns:a16="http://schemas.microsoft.com/office/drawing/2014/main" id="{EC62A809-7ED6-F743-A066-B411590D9656}"/>
              </a:ext>
            </a:extLst>
          </p:cNvPr>
          <p:cNvSpPr>
            <a:spLocks noGrp="1"/>
          </p:cNvSpPr>
          <p:nvPr>
            <p:ph idx="1"/>
          </p:nvPr>
        </p:nvSpPr>
        <p:spPr/>
        <p:txBody>
          <a:bodyPr/>
          <a:lstStyle/>
          <a:p>
            <a:endParaRPr lang="en-US" dirty="0"/>
          </a:p>
          <a:p>
            <a:r>
              <a:rPr lang="en-US" dirty="0"/>
              <a:t>PhET – Science/Math</a:t>
            </a:r>
          </a:p>
          <a:p>
            <a:r>
              <a:rPr lang="en-US" dirty="0"/>
              <a:t>CK-12 Science Resource</a:t>
            </a:r>
          </a:p>
          <a:p>
            <a:r>
              <a:rPr lang="en-US" dirty="0"/>
              <a:t>Explain Everything</a:t>
            </a:r>
          </a:p>
          <a:p>
            <a:r>
              <a:rPr lang="en-US" dirty="0" err="1"/>
              <a:t>Labster</a:t>
            </a:r>
            <a:endParaRPr lang="en-US" dirty="0"/>
          </a:p>
          <a:p>
            <a:r>
              <a:rPr lang="en-US" dirty="0"/>
              <a:t>Because Learning!</a:t>
            </a:r>
          </a:p>
          <a:p>
            <a:endParaRPr lang="en-US" dirty="0"/>
          </a:p>
          <a:p>
            <a:endParaRPr lang="en-US" dirty="0"/>
          </a:p>
        </p:txBody>
      </p:sp>
      <p:pic>
        <p:nvPicPr>
          <p:cNvPr id="5" name="Audio Recording Oct 26, 2021 at 2:19:44 AM" descr="Audio Recording Oct 26, 2021 at 2:19:44 AM">
            <a:hlinkClick r:id="" action="ppaction://media"/>
            <a:extLst>
              <a:ext uri="{FF2B5EF4-FFF2-40B4-BE49-F238E27FC236}">
                <a16:creationId xmlns:a16="http://schemas.microsoft.com/office/drawing/2014/main" id="{C3AB8856-8B36-B54D-A350-F1D83E2D82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795791755"/>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B5DC-8144-4A42-92DF-9119C26512B5}"/>
              </a:ext>
            </a:extLst>
          </p:cNvPr>
          <p:cNvSpPr>
            <a:spLocks noGrp="1"/>
          </p:cNvSpPr>
          <p:nvPr>
            <p:ph type="title"/>
          </p:nvPr>
        </p:nvSpPr>
        <p:spPr/>
        <p:txBody>
          <a:bodyPr/>
          <a:lstStyle/>
          <a:p>
            <a:r>
              <a:rPr lang="en-US" dirty="0" err="1"/>
              <a:t>Labster</a:t>
            </a:r>
            <a:endParaRPr lang="en-US" dirty="0"/>
          </a:p>
        </p:txBody>
      </p:sp>
      <p:sp>
        <p:nvSpPr>
          <p:cNvPr id="3" name="Content Placeholder 2">
            <a:extLst>
              <a:ext uri="{FF2B5EF4-FFF2-40B4-BE49-F238E27FC236}">
                <a16:creationId xmlns:a16="http://schemas.microsoft.com/office/drawing/2014/main" id="{33D28F7A-D373-2A4A-9142-94D830D5F4A7}"/>
              </a:ext>
            </a:extLst>
          </p:cNvPr>
          <p:cNvSpPr>
            <a:spLocks noGrp="1"/>
          </p:cNvSpPr>
          <p:nvPr>
            <p:ph idx="1"/>
          </p:nvPr>
        </p:nvSpPr>
        <p:spPr/>
        <p:txBody>
          <a:bodyPr/>
          <a:lstStyle/>
          <a:p>
            <a:r>
              <a:rPr lang="en-US" dirty="0"/>
              <a:t>Search tool for any of 209 simulations on many Science topics</a:t>
            </a:r>
          </a:p>
          <a:p>
            <a:endParaRPr lang="en-US" dirty="0"/>
          </a:p>
        </p:txBody>
      </p:sp>
      <p:pic>
        <p:nvPicPr>
          <p:cNvPr id="4" name="Picture 3">
            <a:extLst>
              <a:ext uri="{FF2B5EF4-FFF2-40B4-BE49-F238E27FC236}">
                <a16:creationId xmlns:a16="http://schemas.microsoft.com/office/drawing/2014/main" id="{207E465F-07D5-214C-A336-853602C81FFE}"/>
              </a:ext>
            </a:extLst>
          </p:cNvPr>
          <p:cNvPicPr>
            <a:picLocks noChangeAspect="1"/>
          </p:cNvPicPr>
          <p:nvPr/>
        </p:nvPicPr>
        <p:blipFill>
          <a:blip r:embed="rId4"/>
          <a:stretch>
            <a:fillRect/>
          </a:stretch>
        </p:blipFill>
        <p:spPr>
          <a:xfrm>
            <a:off x="3179817" y="2443103"/>
            <a:ext cx="7875037" cy="3610378"/>
          </a:xfrm>
          <a:prstGeom prst="rect">
            <a:avLst/>
          </a:prstGeom>
        </p:spPr>
      </p:pic>
      <p:pic>
        <p:nvPicPr>
          <p:cNvPr id="5" name="Audio Recording Oct 26, 2021 at 2:50:49 AM" descr="Audio Recording Oct 26, 2021 at 2:50:49 AM">
            <a:hlinkClick r:id="" action="ppaction://media"/>
            <a:extLst>
              <a:ext uri="{FF2B5EF4-FFF2-40B4-BE49-F238E27FC236}">
                <a16:creationId xmlns:a16="http://schemas.microsoft.com/office/drawing/2014/main" id="{E41685D0-57DC-794D-B78C-4DD28937EB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76670318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B808D8-E16C-FB4C-94DA-2095196BB387}"/>
              </a:ext>
            </a:extLst>
          </p:cNvPr>
          <p:cNvPicPr>
            <a:picLocks noChangeAspect="1"/>
          </p:cNvPicPr>
          <p:nvPr/>
        </p:nvPicPr>
        <p:blipFill>
          <a:blip r:embed="rId4"/>
          <a:stretch>
            <a:fillRect/>
          </a:stretch>
        </p:blipFill>
        <p:spPr>
          <a:xfrm>
            <a:off x="2309680" y="667657"/>
            <a:ext cx="9073668" cy="5522686"/>
          </a:xfrm>
          <a:prstGeom prst="rect">
            <a:avLst/>
          </a:prstGeom>
        </p:spPr>
      </p:pic>
      <p:pic>
        <p:nvPicPr>
          <p:cNvPr id="3" name="Audio Recording Oct 26, 2021 at 2:51:14 AM" descr="Audio Recording Oct 26, 2021 at 2:51:14 AM">
            <a:hlinkClick r:id="" action="ppaction://media"/>
            <a:extLst>
              <a:ext uri="{FF2B5EF4-FFF2-40B4-BE49-F238E27FC236}">
                <a16:creationId xmlns:a16="http://schemas.microsoft.com/office/drawing/2014/main" id="{EFBAE5D4-3FAF-F346-A989-00FF47AE9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967871698"/>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6C70-4AB9-CA49-A062-75E32274DB3B}"/>
              </a:ext>
            </a:extLst>
          </p:cNvPr>
          <p:cNvPicPr>
            <a:picLocks noChangeAspect="1"/>
          </p:cNvPicPr>
          <p:nvPr/>
        </p:nvPicPr>
        <p:blipFill>
          <a:blip r:embed="rId4"/>
          <a:stretch>
            <a:fillRect/>
          </a:stretch>
        </p:blipFill>
        <p:spPr>
          <a:xfrm>
            <a:off x="2539060" y="0"/>
            <a:ext cx="7113879" cy="6349258"/>
          </a:xfrm>
          <a:prstGeom prst="rect">
            <a:avLst/>
          </a:prstGeom>
        </p:spPr>
      </p:pic>
      <p:pic>
        <p:nvPicPr>
          <p:cNvPr id="3" name="Audio Recording Oct 26, 2021 at 2:51:55 AM" descr="Audio Recording Oct 26, 2021 at 2:51:55 AM">
            <a:hlinkClick r:id="" action="ppaction://media"/>
            <a:extLst>
              <a:ext uri="{FF2B5EF4-FFF2-40B4-BE49-F238E27FC236}">
                <a16:creationId xmlns:a16="http://schemas.microsoft.com/office/drawing/2014/main" id="{BFB10D77-89A9-B043-84D3-A4C9F98DF5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8725241"/>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43E1-7773-5A4A-9ECB-286087A7F7D7}"/>
              </a:ext>
            </a:extLst>
          </p:cNvPr>
          <p:cNvSpPr>
            <a:spLocks noGrp="1"/>
          </p:cNvSpPr>
          <p:nvPr>
            <p:ph type="title"/>
          </p:nvPr>
        </p:nvSpPr>
        <p:spPr/>
        <p:txBody>
          <a:bodyPr/>
          <a:lstStyle/>
          <a:p>
            <a:r>
              <a:rPr lang="en-US" dirty="0"/>
              <a:t>Because Learning!</a:t>
            </a:r>
          </a:p>
        </p:txBody>
      </p:sp>
      <p:sp>
        <p:nvSpPr>
          <p:cNvPr id="3" name="Content Placeholder 2">
            <a:extLst>
              <a:ext uri="{FF2B5EF4-FFF2-40B4-BE49-F238E27FC236}">
                <a16:creationId xmlns:a16="http://schemas.microsoft.com/office/drawing/2014/main" id="{73CA84D6-CE60-714F-80E8-C5DC1CE95833}"/>
              </a:ext>
            </a:extLst>
          </p:cNvPr>
          <p:cNvSpPr>
            <a:spLocks noGrp="1"/>
          </p:cNvSpPr>
          <p:nvPr>
            <p:ph idx="1"/>
          </p:nvPr>
        </p:nvSpPr>
        <p:spPr/>
        <p:txBody>
          <a:bodyPr/>
          <a:lstStyle/>
          <a:p>
            <a:r>
              <a:rPr lang="en-US" dirty="0"/>
              <a:t>Designed to improve STEM education inside and out.  </a:t>
            </a:r>
          </a:p>
          <a:p>
            <a:r>
              <a:rPr lang="en-US" dirty="0"/>
              <a:t>Learning resources have the NGSS and local state standards as foundation</a:t>
            </a:r>
          </a:p>
          <a:p>
            <a:r>
              <a:rPr lang="en-US" dirty="0"/>
              <a:t>100+ customizable lessons</a:t>
            </a:r>
          </a:p>
          <a:p>
            <a:r>
              <a:rPr lang="en-US" dirty="0"/>
              <a:t>Student worksheets</a:t>
            </a:r>
          </a:p>
          <a:p>
            <a:r>
              <a:rPr lang="en-US" dirty="0"/>
              <a:t>Expensive, $21/</a:t>
            </a:r>
            <a:r>
              <a:rPr lang="en-US" dirty="0" err="1"/>
              <a:t>mo</a:t>
            </a:r>
            <a:r>
              <a:rPr lang="en-US" dirty="0"/>
              <a:t>, School Site License</a:t>
            </a:r>
          </a:p>
          <a:p>
            <a:r>
              <a:rPr lang="en-US" dirty="0"/>
              <a:t>Lesson plans, worksheets available</a:t>
            </a:r>
          </a:p>
          <a:p>
            <a:endParaRPr lang="en-US" dirty="0"/>
          </a:p>
        </p:txBody>
      </p:sp>
      <p:pic>
        <p:nvPicPr>
          <p:cNvPr id="4" name="Audio Recording Oct 26, 2021 at 2:52:35 AM" descr="Audio Recording Oct 26, 2021 at 2:52:35 AM">
            <a:hlinkClick r:id="" action="ppaction://media"/>
            <a:extLst>
              <a:ext uri="{FF2B5EF4-FFF2-40B4-BE49-F238E27FC236}">
                <a16:creationId xmlns:a16="http://schemas.microsoft.com/office/drawing/2014/main" id="{7820A1E1-D99C-BE4D-863A-4DCBC1B806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65933262"/>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4D81-DBBE-F641-A912-646B72ECF7D8}"/>
              </a:ext>
            </a:extLst>
          </p:cNvPr>
          <p:cNvSpPr>
            <a:spLocks noGrp="1"/>
          </p:cNvSpPr>
          <p:nvPr>
            <p:ph type="title"/>
          </p:nvPr>
        </p:nvSpPr>
        <p:spPr/>
        <p:txBody>
          <a:bodyPr/>
          <a:lstStyle/>
          <a:p>
            <a:r>
              <a:rPr lang="en-US" dirty="0"/>
              <a:t>Because Learning!</a:t>
            </a:r>
          </a:p>
        </p:txBody>
      </p:sp>
      <p:pic>
        <p:nvPicPr>
          <p:cNvPr id="3" name="Picture 2">
            <a:extLst>
              <a:ext uri="{FF2B5EF4-FFF2-40B4-BE49-F238E27FC236}">
                <a16:creationId xmlns:a16="http://schemas.microsoft.com/office/drawing/2014/main" id="{4702A2B3-13B1-AA4E-8D5F-2899937F587B}"/>
              </a:ext>
            </a:extLst>
          </p:cNvPr>
          <p:cNvPicPr>
            <a:picLocks noChangeAspect="1"/>
          </p:cNvPicPr>
          <p:nvPr/>
        </p:nvPicPr>
        <p:blipFill>
          <a:blip r:embed="rId4"/>
          <a:stretch>
            <a:fillRect/>
          </a:stretch>
        </p:blipFill>
        <p:spPr>
          <a:xfrm>
            <a:off x="3353378" y="1329136"/>
            <a:ext cx="7936662" cy="5153786"/>
          </a:xfrm>
          <a:prstGeom prst="rect">
            <a:avLst/>
          </a:prstGeom>
        </p:spPr>
      </p:pic>
      <p:pic>
        <p:nvPicPr>
          <p:cNvPr id="4" name="Audio Recording Oct 26, 2021 at 2:53:01 AM" descr="Audio Recording Oct 26, 2021 at 2:53:01 AM">
            <a:hlinkClick r:id="" action="ppaction://media"/>
            <a:extLst>
              <a:ext uri="{FF2B5EF4-FFF2-40B4-BE49-F238E27FC236}">
                <a16:creationId xmlns:a16="http://schemas.microsoft.com/office/drawing/2014/main" id="{1EF70D57-0C50-4A45-ABC7-DFB7E2C63B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81799536"/>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7A6DB4-94E6-5447-BC82-5F73ADA9AE4C}"/>
              </a:ext>
            </a:extLst>
          </p:cNvPr>
          <p:cNvPicPr>
            <a:picLocks noChangeAspect="1"/>
          </p:cNvPicPr>
          <p:nvPr/>
        </p:nvPicPr>
        <p:blipFill>
          <a:blip r:embed="rId4"/>
          <a:stretch>
            <a:fillRect/>
          </a:stretch>
        </p:blipFill>
        <p:spPr>
          <a:xfrm>
            <a:off x="2228706" y="-1"/>
            <a:ext cx="7773709" cy="6858001"/>
          </a:xfrm>
          <a:prstGeom prst="rect">
            <a:avLst/>
          </a:prstGeom>
        </p:spPr>
      </p:pic>
      <p:pic>
        <p:nvPicPr>
          <p:cNvPr id="4" name="Audio Recording Oct 26, 2021 at 2:54:04 AM" descr="Audio Recording Oct 26, 2021 at 2:54:04 AM">
            <a:hlinkClick r:id="" action="ppaction://media"/>
            <a:extLst>
              <a:ext uri="{FF2B5EF4-FFF2-40B4-BE49-F238E27FC236}">
                <a16:creationId xmlns:a16="http://schemas.microsoft.com/office/drawing/2014/main" id="{EADD5322-C6BF-E043-925F-3CF4AD436B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095482147"/>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4074F-A38D-6941-9F23-07F64FCCDFB2}"/>
              </a:ext>
            </a:extLst>
          </p:cNvPr>
          <p:cNvSpPr>
            <a:spLocks noGrp="1"/>
          </p:cNvSpPr>
          <p:nvPr>
            <p:ph type="title"/>
          </p:nvPr>
        </p:nvSpPr>
        <p:spPr>
          <a:xfrm>
            <a:off x="597159" y="1828800"/>
            <a:ext cx="6120883" cy="2967134"/>
          </a:xfrm>
        </p:spPr>
        <p:txBody>
          <a:bodyPr>
            <a:normAutofit fontScale="90000"/>
          </a:bodyPr>
          <a:lstStyle/>
          <a:p>
            <a:r>
              <a:rPr lang="en-US" dirty="0"/>
              <a:t>POINT VALUE RUBRIC FOR SCORING THE APPS</a:t>
            </a:r>
            <a:br>
              <a:rPr lang="en-US" dirty="0"/>
            </a:br>
            <a:r>
              <a:rPr lang="en-US" dirty="0"/>
              <a:t>BASED ON RUBRIC FOR SETON HILL’s Lesson Plan rubric</a:t>
            </a:r>
            <a:br>
              <a:rPr lang="en-US" dirty="0"/>
            </a:br>
            <a:br>
              <a:rPr lang="en-US" dirty="0"/>
            </a:br>
            <a:r>
              <a:rPr lang="en-US" dirty="0"/>
              <a:t>scale of 1-5 for each category</a:t>
            </a:r>
          </a:p>
        </p:txBody>
      </p:sp>
      <p:pic>
        <p:nvPicPr>
          <p:cNvPr id="5" name="Picture 4">
            <a:extLst>
              <a:ext uri="{FF2B5EF4-FFF2-40B4-BE49-F238E27FC236}">
                <a16:creationId xmlns:a16="http://schemas.microsoft.com/office/drawing/2014/main" id="{DC527406-BF1B-D143-A091-B1DF7C40CB0A}"/>
              </a:ext>
            </a:extLst>
          </p:cNvPr>
          <p:cNvPicPr>
            <a:picLocks noChangeAspect="1"/>
          </p:cNvPicPr>
          <p:nvPr/>
        </p:nvPicPr>
        <p:blipFill>
          <a:blip r:embed="rId5"/>
          <a:stretch>
            <a:fillRect/>
          </a:stretch>
        </p:blipFill>
        <p:spPr>
          <a:xfrm>
            <a:off x="6995595" y="242595"/>
            <a:ext cx="4781955" cy="5999583"/>
          </a:xfrm>
          <a:prstGeom prst="rect">
            <a:avLst/>
          </a:prstGeom>
        </p:spPr>
      </p:pic>
      <p:pic>
        <p:nvPicPr>
          <p:cNvPr id="6" name="Audio Recording Oct 26, 2021 at 2:54:28 AM" descr="Audio Recording Oct 26, 2021 at 2:54:28 AM">
            <a:hlinkClick r:id="" action="ppaction://media"/>
            <a:extLst>
              <a:ext uri="{FF2B5EF4-FFF2-40B4-BE49-F238E27FC236}">
                <a16:creationId xmlns:a16="http://schemas.microsoft.com/office/drawing/2014/main" id="{7DC5BD66-B436-3B47-BC38-3D410883289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48932070"/>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9F79-9869-364C-B169-60BAA5D85389}"/>
              </a:ext>
            </a:extLst>
          </p:cNvPr>
          <p:cNvSpPr>
            <a:spLocks noGrp="1"/>
          </p:cNvSpPr>
          <p:nvPr>
            <p:ph type="title"/>
          </p:nvPr>
        </p:nvSpPr>
        <p:spPr>
          <a:xfrm>
            <a:off x="163954" y="375311"/>
            <a:ext cx="2971131" cy="5318760"/>
          </a:xfrm>
        </p:spPr>
        <p:txBody>
          <a:bodyPr/>
          <a:lstStyle/>
          <a:p>
            <a:r>
              <a:rPr lang="en-US" dirty="0"/>
              <a:t>Point value scores for Parent apps</a:t>
            </a:r>
          </a:p>
        </p:txBody>
      </p:sp>
      <p:graphicFrame>
        <p:nvGraphicFramePr>
          <p:cNvPr id="10" name="Table 10">
            <a:extLst>
              <a:ext uri="{FF2B5EF4-FFF2-40B4-BE49-F238E27FC236}">
                <a16:creationId xmlns:a16="http://schemas.microsoft.com/office/drawing/2014/main" id="{9FBCA751-A742-234C-8827-33129248E1F1}"/>
              </a:ext>
            </a:extLst>
          </p:cNvPr>
          <p:cNvGraphicFramePr>
            <a:graphicFrameLocks noGrp="1"/>
          </p:cNvGraphicFramePr>
          <p:nvPr>
            <p:ph idx="1"/>
            <p:extLst>
              <p:ext uri="{D42A27DB-BD31-4B8C-83A1-F6EECF244321}">
                <p14:modId xmlns:p14="http://schemas.microsoft.com/office/powerpoint/2010/main" val="3213769245"/>
              </p:ext>
            </p:extLst>
          </p:nvPr>
        </p:nvGraphicFramePr>
        <p:xfrm>
          <a:off x="3508309" y="111151"/>
          <a:ext cx="7613784" cy="6309360"/>
        </p:xfrm>
        <a:graphic>
          <a:graphicData uri="http://schemas.openxmlformats.org/drawingml/2006/table">
            <a:tbl>
              <a:tblPr firstRow="1" bandRow="1">
                <a:tableStyleId>{93296810-A885-4BE3-A3E7-6D5BEEA58F35}</a:tableStyleId>
              </a:tblPr>
              <a:tblGrid>
                <a:gridCol w="1268964">
                  <a:extLst>
                    <a:ext uri="{9D8B030D-6E8A-4147-A177-3AD203B41FA5}">
                      <a16:colId xmlns:a16="http://schemas.microsoft.com/office/drawing/2014/main" val="2648376754"/>
                    </a:ext>
                  </a:extLst>
                </a:gridCol>
                <a:gridCol w="1268964">
                  <a:extLst>
                    <a:ext uri="{9D8B030D-6E8A-4147-A177-3AD203B41FA5}">
                      <a16:colId xmlns:a16="http://schemas.microsoft.com/office/drawing/2014/main" val="3919888563"/>
                    </a:ext>
                  </a:extLst>
                </a:gridCol>
                <a:gridCol w="1268964">
                  <a:extLst>
                    <a:ext uri="{9D8B030D-6E8A-4147-A177-3AD203B41FA5}">
                      <a16:colId xmlns:a16="http://schemas.microsoft.com/office/drawing/2014/main" val="1250523291"/>
                    </a:ext>
                  </a:extLst>
                </a:gridCol>
                <a:gridCol w="989044">
                  <a:extLst>
                    <a:ext uri="{9D8B030D-6E8A-4147-A177-3AD203B41FA5}">
                      <a16:colId xmlns:a16="http://schemas.microsoft.com/office/drawing/2014/main" val="156626638"/>
                    </a:ext>
                  </a:extLst>
                </a:gridCol>
                <a:gridCol w="1548884">
                  <a:extLst>
                    <a:ext uri="{9D8B030D-6E8A-4147-A177-3AD203B41FA5}">
                      <a16:colId xmlns:a16="http://schemas.microsoft.com/office/drawing/2014/main" val="3529950024"/>
                    </a:ext>
                  </a:extLst>
                </a:gridCol>
                <a:gridCol w="1268964">
                  <a:extLst>
                    <a:ext uri="{9D8B030D-6E8A-4147-A177-3AD203B41FA5}">
                      <a16:colId xmlns:a16="http://schemas.microsoft.com/office/drawing/2014/main" val="3406763326"/>
                    </a:ext>
                  </a:extLst>
                </a:gridCol>
              </a:tblGrid>
              <a:tr h="613281">
                <a:tc>
                  <a:txBody>
                    <a:bodyPr/>
                    <a:lstStyle/>
                    <a:p>
                      <a:r>
                        <a:rPr lang="en-US" dirty="0">
                          <a:solidFill>
                            <a:schemeClr val="bg1"/>
                          </a:solidFill>
                        </a:rPr>
                        <a:t>Criteria</a:t>
                      </a:r>
                    </a:p>
                  </a:txBody>
                  <a:tcPr/>
                </a:tc>
                <a:tc>
                  <a:txBody>
                    <a:bodyPr/>
                    <a:lstStyle/>
                    <a:p>
                      <a:r>
                        <a:rPr lang="en-US" dirty="0">
                          <a:solidFill>
                            <a:schemeClr val="tx1"/>
                          </a:solidFill>
                          <a:highlight>
                            <a:srgbClr val="FFFF00"/>
                          </a:highlight>
                        </a:rPr>
                        <a:t>PhET-Sims</a:t>
                      </a:r>
                    </a:p>
                  </a:txBody>
                  <a:tcPr/>
                </a:tc>
                <a:tc>
                  <a:txBody>
                    <a:bodyPr/>
                    <a:lstStyle/>
                    <a:p>
                      <a:r>
                        <a:rPr lang="en-US" dirty="0"/>
                        <a:t>CK-12</a:t>
                      </a:r>
                    </a:p>
                  </a:txBody>
                  <a:tcPr/>
                </a:tc>
                <a:tc>
                  <a:txBody>
                    <a:bodyPr/>
                    <a:lstStyle/>
                    <a:p>
                      <a:r>
                        <a:rPr lang="en-US" dirty="0"/>
                        <a:t>Cyber</a:t>
                      </a:r>
                    </a:p>
                    <a:p>
                      <a:r>
                        <a:rPr lang="en-US" dirty="0"/>
                        <a:t>civics</a:t>
                      </a:r>
                    </a:p>
                  </a:txBody>
                  <a:tcPr/>
                </a:tc>
                <a:tc>
                  <a:txBody>
                    <a:bodyPr/>
                    <a:lstStyle/>
                    <a:p>
                      <a:r>
                        <a:rPr lang="en-US" dirty="0"/>
                        <a:t>Khan Academy</a:t>
                      </a:r>
                    </a:p>
                  </a:txBody>
                  <a:tcPr/>
                </a:tc>
                <a:tc>
                  <a:txBody>
                    <a:bodyPr/>
                    <a:lstStyle/>
                    <a:p>
                      <a:r>
                        <a:rPr lang="en-US" dirty="0"/>
                        <a:t>Bark</a:t>
                      </a:r>
                    </a:p>
                  </a:txBody>
                  <a:tcPr/>
                </a:tc>
                <a:extLst>
                  <a:ext uri="{0D108BD9-81ED-4DB2-BD59-A6C34878D82A}">
                    <a16:rowId xmlns:a16="http://schemas.microsoft.com/office/drawing/2014/main" val="4208050199"/>
                  </a:ext>
                </a:extLst>
              </a:tr>
              <a:tr h="1401786">
                <a:tc>
                  <a:txBody>
                    <a:bodyPr/>
                    <a:lstStyle/>
                    <a:p>
                      <a:r>
                        <a:rPr lang="en-US" dirty="0"/>
                        <a:t>Big idea connects with objectives/standards</a:t>
                      </a:r>
                    </a:p>
                  </a:txBody>
                  <a:tcPr/>
                </a:tc>
                <a:tc>
                  <a:txBody>
                    <a:bodyPr/>
                    <a:lstStyle/>
                    <a:p>
                      <a:r>
                        <a:rPr lang="en-US" dirty="0"/>
                        <a:t>5</a:t>
                      </a:r>
                    </a:p>
                  </a:txBody>
                  <a:tcPr/>
                </a:tc>
                <a:tc>
                  <a:txBody>
                    <a:bodyPr/>
                    <a:lstStyle/>
                    <a:p>
                      <a:r>
                        <a:rPr lang="en-US" dirty="0"/>
                        <a:t>5</a:t>
                      </a:r>
                    </a:p>
                  </a:txBody>
                  <a:tcPr/>
                </a:tc>
                <a:tc>
                  <a:txBody>
                    <a:bodyPr/>
                    <a:lstStyle/>
                    <a:p>
                      <a:r>
                        <a:rPr lang="en-US" dirty="0"/>
                        <a:t>3</a:t>
                      </a:r>
                    </a:p>
                  </a:txBody>
                  <a:tcPr/>
                </a:tc>
                <a:tc>
                  <a:txBody>
                    <a:bodyPr/>
                    <a:lstStyle/>
                    <a:p>
                      <a:r>
                        <a:rPr lang="en-US" dirty="0"/>
                        <a:t>5</a:t>
                      </a:r>
                    </a:p>
                  </a:txBody>
                  <a:tcPr/>
                </a:tc>
                <a:tc>
                  <a:txBody>
                    <a:bodyPr/>
                    <a:lstStyle/>
                    <a:p>
                      <a:r>
                        <a:rPr lang="en-US" dirty="0"/>
                        <a:t>N/A</a:t>
                      </a:r>
                    </a:p>
                  </a:txBody>
                  <a:tcPr/>
                </a:tc>
                <a:extLst>
                  <a:ext uri="{0D108BD9-81ED-4DB2-BD59-A6C34878D82A}">
                    <a16:rowId xmlns:a16="http://schemas.microsoft.com/office/drawing/2014/main" val="1044870260"/>
                  </a:ext>
                </a:extLst>
              </a:tr>
              <a:tr h="1664620">
                <a:tc>
                  <a:txBody>
                    <a:bodyPr/>
                    <a:lstStyle/>
                    <a:p>
                      <a:r>
                        <a:rPr lang="en-US" dirty="0"/>
                        <a:t>Students able to form questions-Inquiry based</a:t>
                      </a:r>
                    </a:p>
                  </a:txBody>
                  <a:tcPr/>
                </a:tc>
                <a:tc>
                  <a:txBody>
                    <a:bodyPr/>
                    <a:lstStyle/>
                    <a:p>
                      <a:r>
                        <a:rPr lang="en-US" dirty="0"/>
                        <a:t>5</a:t>
                      </a:r>
                    </a:p>
                  </a:txBody>
                  <a:tcPr/>
                </a:tc>
                <a:tc>
                  <a:txBody>
                    <a:bodyPr/>
                    <a:lstStyle/>
                    <a:p>
                      <a:r>
                        <a:rPr lang="en-US" dirty="0"/>
                        <a:t>4</a:t>
                      </a:r>
                    </a:p>
                  </a:txBody>
                  <a:tcPr/>
                </a:tc>
                <a:tc>
                  <a:txBody>
                    <a:bodyPr/>
                    <a:lstStyle/>
                    <a:p>
                      <a:r>
                        <a:rPr lang="en-US" dirty="0"/>
                        <a:t>3</a:t>
                      </a:r>
                    </a:p>
                  </a:txBody>
                  <a:tcPr/>
                </a:tc>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a:t>
                      </a:r>
                    </a:p>
                    <a:p>
                      <a:endParaRPr lang="en-US" dirty="0"/>
                    </a:p>
                  </a:txBody>
                  <a:tcPr/>
                </a:tc>
                <a:extLst>
                  <a:ext uri="{0D108BD9-81ED-4DB2-BD59-A6C34878D82A}">
                    <a16:rowId xmlns:a16="http://schemas.microsoft.com/office/drawing/2014/main" val="501307633"/>
                  </a:ext>
                </a:extLst>
              </a:tr>
              <a:tr h="876116">
                <a:tc>
                  <a:txBody>
                    <a:bodyPr/>
                    <a:lstStyle/>
                    <a:p>
                      <a:r>
                        <a:rPr lang="en-US" dirty="0"/>
                        <a:t>Objectives stated for each ABCD</a:t>
                      </a:r>
                    </a:p>
                  </a:txBody>
                  <a:tcPr/>
                </a:tc>
                <a:tc>
                  <a:txBody>
                    <a:bodyPr/>
                    <a:lstStyle/>
                    <a:p>
                      <a:r>
                        <a:rPr lang="en-US" dirty="0"/>
                        <a:t>5</a:t>
                      </a:r>
                    </a:p>
                  </a:txBody>
                  <a:tcPr/>
                </a:tc>
                <a:tc>
                  <a:txBody>
                    <a:bodyPr/>
                    <a:lstStyle/>
                    <a:p>
                      <a:r>
                        <a:rPr lang="en-US" dirty="0"/>
                        <a:t>3</a:t>
                      </a:r>
                    </a:p>
                  </a:txBody>
                  <a:tcPr/>
                </a:tc>
                <a:tc>
                  <a:txBody>
                    <a:bodyPr/>
                    <a:lstStyle/>
                    <a:p>
                      <a:r>
                        <a:rPr lang="en-US" dirty="0"/>
                        <a:t>3</a:t>
                      </a:r>
                    </a:p>
                  </a:txBody>
                  <a:tcPr/>
                </a:tc>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a:t>
                      </a:r>
                    </a:p>
                    <a:p>
                      <a:endParaRPr lang="en-US" dirty="0"/>
                    </a:p>
                  </a:txBody>
                  <a:tcPr/>
                </a:tc>
                <a:extLst>
                  <a:ext uri="{0D108BD9-81ED-4DB2-BD59-A6C34878D82A}">
                    <a16:rowId xmlns:a16="http://schemas.microsoft.com/office/drawing/2014/main" val="2632535250"/>
                  </a:ext>
                </a:extLst>
              </a:tr>
              <a:tr h="1138951">
                <a:tc>
                  <a:txBody>
                    <a:bodyPr/>
                    <a:lstStyle/>
                    <a:p>
                      <a:r>
                        <a:rPr lang="en-US" dirty="0"/>
                        <a:t>Clear core standards stated for level</a:t>
                      </a:r>
                    </a:p>
                  </a:txBody>
                  <a:tcPr/>
                </a:tc>
                <a:tc>
                  <a:txBody>
                    <a:bodyPr/>
                    <a:lstStyle/>
                    <a:p>
                      <a:r>
                        <a:rPr lang="en-US" dirty="0"/>
                        <a:t>5</a:t>
                      </a:r>
                    </a:p>
                  </a:txBody>
                  <a:tcPr/>
                </a:tc>
                <a:tc>
                  <a:txBody>
                    <a:bodyPr/>
                    <a:lstStyle/>
                    <a:p>
                      <a:r>
                        <a:rPr lang="en-US" dirty="0"/>
                        <a:t>3</a:t>
                      </a:r>
                    </a:p>
                  </a:txBody>
                  <a:tcPr/>
                </a:tc>
                <a:tc>
                  <a:txBody>
                    <a:bodyPr/>
                    <a:lstStyle/>
                    <a:p>
                      <a:r>
                        <a:rPr lang="en-US" dirty="0"/>
                        <a:t>3</a:t>
                      </a:r>
                    </a:p>
                  </a:txBody>
                  <a:tcPr/>
                </a:tc>
                <a:tc>
                  <a:txBody>
                    <a:bodyPr/>
                    <a:lstStyle/>
                    <a:p>
                      <a:r>
                        <a:rPr lang="en-US" dirty="0"/>
                        <a:t>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a:t>
                      </a:r>
                    </a:p>
                    <a:p>
                      <a:endParaRPr lang="en-US" dirty="0"/>
                    </a:p>
                  </a:txBody>
                  <a:tcPr/>
                </a:tc>
                <a:extLst>
                  <a:ext uri="{0D108BD9-81ED-4DB2-BD59-A6C34878D82A}">
                    <a16:rowId xmlns:a16="http://schemas.microsoft.com/office/drawing/2014/main" val="3844842519"/>
                  </a:ext>
                </a:extLst>
              </a:tr>
              <a:tr h="350446">
                <a:tc>
                  <a:txBody>
                    <a:bodyPr/>
                    <a:lstStyle/>
                    <a:p>
                      <a:endParaRPr lang="en-US"/>
                    </a:p>
                  </a:txBody>
                  <a:tcPr/>
                </a:tc>
                <a:tc>
                  <a:txBody>
                    <a:bodyPr/>
                    <a:lstStyle/>
                    <a:p>
                      <a:r>
                        <a:rPr lang="en-US" dirty="0">
                          <a:highlight>
                            <a:srgbClr val="FFFF00"/>
                          </a:highlight>
                        </a:rPr>
                        <a:t>20</a:t>
                      </a:r>
                    </a:p>
                  </a:txBody>
                  <a:tcPr/>
                </a:tc>
                <a:tc>
                  <a:txBody>
                    <a:bodyPr/>
                    <a:lstStyle/>
                    <a:p>
                      <a:r>
                        <a:rPr lang="en-US" dirty="0"/>
                        <a:t>15</a:t>
                      </a:r>
                    </a:p>
                  </a:txBody>
                  <a:tcPr/>
                </a:tc>
                <a:tc>
                  <a:txBody>
                    <a:bodyPr/>
                    <a:lstStyle/>
                    <a:p>
                      <a:r>
                        <a:rPr lang="en-US" dirty="0"/>
                        <a:t>12</a:t>
                      </a:r>
                    </a:p>
                  </a:txBody>
                  <a:tcPr/>
                </a:tc>
                <a:tc>
                  <a:txBody>
                    <a:bodyPr/>
                    <a:lstStyle/>
                    <a:p>
                      <a:r>
                        <a:rPr lang="en-US" dirty="0"/>
                        <a:t>14</a:t>
                      </a:r>
                    </a:p>
                  </a:txBody>
                  <a:tcPr/>
                </a:tc>
                <a:tc>
                  <a:txBody>
                    <a:bodyPr/>
                    <a:lstStyle/>
                    <a:p>
                      <a:r>
                        <a:rPr lang="en-US" dirty="0"/>
                        <a:t>N/A</a:t>
                      </a:r>
                    </a:p>
                  </a:txBody>
                  <a:tcPr/>
                </a:tc>
                <a:extLst>
                  <a:ext uri="{0D108BD9-81ED-4DB2-BD59-A6C34878D82A}">
                    <a16:rowId xmlns:a16="http://schemas.microsoft.com/office/drawing/2014/main" val="1677953467"/>
                  </a:ext>
                </a:extLst>
              </a:tr>
            </a:tbl>
          </a:graphicData>
        </a:graphic>
      </p:graphicFrame>
      <p:pic>
        <p:nvPicPr>
          <p:cNvPr id="11" name="Audio Recording Oct 26, 2021 at 2:55:11 AM" descr="Audio Recording Oct 26, 2021 at 2:55:11 AM">
            <a:hlinkClick r:id="" action="ppaction://media"/>
            <a:extLst>
              <a:ext uri="{FF2B5EF4-FFF2-40B4-BE49-F238E27FC236}">
                <a16:creationId xmlns:a16="http://schemas.microsoft.com/office/drawing/2014/main" id="{F708F82C-1965-FD44-9FF5-8642629296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59344106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6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C5150-DE89-6946-B0F6-3FC3A9BEAF9A}"/>
              </a:ext>
            </a:extLst>
          </p:cNvPr>
          <p:cNvSpPr>
            <a:spLocks noGrp="1"/>
          </p:cNvSpPr>
          <p:nvPr>
            <p:ph type="title"/>
          </p:nvPr>
        </p:nvSpPr>
        <p:spPr>
          <a:xfrm>
            <a:off x="182616" y="483445"/>
            <a:ext cx="2056731" cy="5891110"/>
          </a:xfrm>
        </p:spPr>
        <p:txBody>
          <a:bodyPr/>
          <a:lstStyle/>
          <a:p>
            <a:r>
              <a:rPr lang="en-US" dirty="0"/>
              <a:t>Point value scores for teacher apps</a:t>
            </a:r>
          </a:p>
        </p:txBody>
      </p:sp>
      <p:graphicFrame>
        <p:nvGraphicFramePr>
          <p:cNvPr id="4" name="Table 4">
            <a:extLst>
              <a:ext uri="{FF2B5EF4-FFF2-40B4-BE49-F238E27FC236}">
                <a16:creationId xmlns:a16="http://schemas.microsoft.com/office/drawing/2014/main" id="{A16F15F2-AE63-4848-8FCD-2EFB55265117}"/>
              </a:ext>
            </a:extLst>
          </p:cNvPr>
          <p:cNvGraphicFramePr>
            <a:graphicFrameLocks noGrp="1"/>
          </p:cNvGraphicFramePr>
          <p:nvPr>
            <p:ph idx="1"/>
            <p:extLst>
              <p:ext uri="{D42A27DB-BD31-4B8C-83A1-F6EECF244321}">
                <p14:modId xmlns:p14="http://schemas.microsoft.com/office/powerpoint/2010/main" val="1818441450"/>
              </p:ext>
            </p:extLst>
          </p:nvPr>
        </p:nvGraphicFramePr>
        <p:xfrm>
          <a:off x="2537927" y="261257"/>
          <a:ext cx="8192273" cy="5471089"/>
        </p:xfrm>
        <a:graphic>
          <a:graphicData uri="http://schemas.openxmlformats.org/drawingml/2006/table">
            <a:tbl>
              <a:tblPr firstRow="1" bandRow="1">
                <a:tableStyleId>{93296810-A885-4BE3-A3E7-6D5BEEA58F35}</a:tableStyleId>
              </a:tblPr>
              <a:tblGrid>
                <a:gridCol w="2220798">
                  <a:extLst>
                    <a:ext uri="{9D8B030D-6E8A-4147-A177-3AD203B41FA5}">
                      <a16:colId xmlns:a16="http://schemas.microsoft.com/office/drawing/2014/main" val="2701318495"/>
                    </a:ext>
                  </a:extLst>
                </a:gridCol>
                <a:gridCol w="988932">
                  <a:extLst>
                    <a:ext uri="{9D8B030D-6E8A-4147-A177-3AD203B41FA5}">
                      <a16:colId xmlns:a16="http://schemas.microsoft.com/office/drawing/2014/main" val="764107637"/>
                    </a:ext>
                  </a:extLst>
                </a:gridCol>
                <a:gridCol w="914400">
                  <a:extLst>
                    <a:ext uri="{9D8B030D-6E8A-4147-A177-3AD203B41FA5}">
                      <a16:colId xmlns:a16="http://schemas.microsoft.com/office/drawing/2014/main" val="3821057063"/>
                    </a:ext>
                  </a:extLst>
                </a:gridCol>
                <a:gridCol w="1548882">
                  <a:extLst>
                    <a:ext uri="{9D8B030D-6E8A-4147-A177-3AD203B41FA5}">
                      <a16:colId xmlns:a16="http://schemas.microsoft.com/office/drawing/2014/main" val="684574893"/>
                    </a:ext>
                  </a:extLst>
                </a:gridCol>
                <a:gridCol w="1142137">
                  <a:extLst>
                    <a:ext uri="{9D8B030D-6E8A-4147-A177-3AD203B41FA5}">
                      <a16:colId xmlns:a16="http://schemas.microsoft.com/office/drawing/2014/main" val="2059682984"/>
                    </a:ext>
                  </a:extLst>
                </a:gridCol>
                <a:gridCol w="1377124">
                  <a:extLst>
                    <a:ext uri="{9D8B030D-6E8A-4147-A177-3AD203B41FA5}">
                      <a16:colId xmlns:a16="http://schemas.microsoft.com/office/drawing/2014/main" val="1175282662"/>
                    </a:ext>
                  </a:extLst>
                </a:gridCol>
              </a:tblGrid>
              <a:tr h="872799">
                <a:tc>
                  <a:txBody>
                    <a:bodyPr/>
                    <a:lstStyle/>
                    <a:p>
                      <a:r>
                        <a:rPr lang="en-US" dirty="0"/>
                        <a:t>Criteria</a:t>
                      </a:r>
                    </a:p>
                  </a:txBody>
                  <a:tcPr/>
                </a:tc>
                <a:tc>
                  <a:txBody>
                    <a:bodyPr/>
                    <a:lstStyle/>
                    <a:p>
                      <a:r>
                        <a:rPr lang="en-US" dirty="0">
                          <a:solidFill>
                            <a:schemeClr val="tx1"/>
                          </a:solidFill>
                          <a:highlight>
                            <a:srgbClr val="FFFF00"/>
                          </a:highlight>
                        </a:rPr>
                        <a:t>PhET Sims</a:t>
                      </a:r>
                    </a:p>
                  </a:txBody>
                  <a:tcPr/>
                </a:tc>
                <a:tc>
                  <a:txBody>
                    <a:bodyPr/>
                    <a:lstStyle/>
                    <a:p>
                      <a:r>
                        <a:rPr lang="en-US" dirty="0"/>
                        <a:t>CK-12</a:t>
                      </a:r>
                    </a:p>
                  </a:txBody>
                  <a:tcPr/>
                </a:tc>
                <a:tc>
                  <a:txBody>
                    <a:bodyPr/>
                    <a:lstStyle/>
                    <a:p>
                      <a:r>
                        <a:rPr lang="en-US" dirty="0"/>
                        <a:t>Explain Everything</a:t>
                      </a:r>
                    </a:p>
                  </a:txBody>
                  <a:tcPr/>
                </a:tc>
                <a:tc>
                  <a:txBody>
                    <a:bodyPr/>
                    <a:lstStyle/>
                    <a:p>
                      <a:r>
                        <a:rPr lang="en-US" dirty="0" err="1"/>
                        <a:t>Labster</a:t>
                      </a:r>
                      <a:endParaRPr lang="en-US" dirty="0"/>
                    </a:p>
                  </a:txBody>
                  <a:tcPr/>
                </a:tc>
                <a:tc>
                  <a:txBody>
                    <a:bodyPr/>
                    <a:lstStyle/>
                    <a:p>
                      <a:r>
                        <a:rPr lang="en-US" dirty="0"/>
                        <a:t>Because Learning!</a:t>
                      </a:r>
                    </a:p>
                  </a:txBody>
                  <a:tcPr/>
                </a:tc>
                <a:extLst>
                  <a:ext uri="{0D108BD9-81ED-4DB2-BD59-A6C34878D82A}">
                    <a16:rowId xmlns:a16="http://schemas.microsoft.com/office/drawing/2014/main" val="1026486271"/>
                  </a:ext>
                </a:extLst>
              </a:tr>
              <a:tr h="1191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Big idea connects with objectives/standards</a:t>
                      </a:r>
                    </a:p>
                    <a:p>
                      <a:endParaRPr lang="en-US" dirty="0"/>
                    </a:p>
                  </a:txBody>
                  <a:tcPr/>
                </a:tc>
                <a:tc>
                  <a:txBody>
                    <a:bodyPr/>
                    <a:lstStyle/>
                    <a:p>
                      <a:pPr algn="ctr"/>
                      <a:r>
                        <a:rPr lang="en-US" dirty="0"/>
                        <a:t>5</a:t>
                      </a:r>
                    </a:p>
                  </a:txBody>
                  <a:tcPr anchor="ctr"/>
                </a:tc>
                <a:tc>
                  <a:txBody>
                    <a:bodyPr/>
                    <a:lstStyle/>
                    <a:p>
                      <a:pPr algn="ctr"/>
                      <a:r>
                        <a:rPr lang="en-US" dirty="0"/>
                        <a:t>4</a:t>
                      </a:r>
                    </a:p>
                  </a:txBody>
                  <a:tcPr anchor="ctr"/>
                </a:tc>
                <a:tc>
                  <a:txBody>
                    <a:bodyPr/>
                    <a:lstStyle/>
                    <a:p>
                      <a:pPr algn="ctr"/>
                      <a:r>
                        <a:rPr lang="en-US" dirty="0"/>
                        <a:t>2</a:t>
                      </a:r>
                    </a:p>
                  </a:txBody>
                  <a:tcPr anchor="ctr"/>
                </a:tc>
                <a:tc>
                  <a:txBody>
                    <a:bodyPr/>
                    <a:lstStyle/>
                    <a:p>
                      <a:pPr algn="ctr"/>
                      <a:r>
                        <a:rPr lang="en-US" dirty="0"/>
                        <a:t>5</a:t>
                      </a:r>
                    </a:p>
                  </a:txBody>
                  <a:tcPr anchor="ctr"/>
                </a:tc>
                <a:tc>
                  <a:txBody>
                    <a:bodyPr/>
                    <a:lstStyle/>
                    <a:p>
                      <a:pPr algn="ctr"/>
                      <a:r>
                        <a:rPr lang="en-US" dirty="0"/>
                        <a:t>3</a:t>
                      </a:r>
                    </a:p>
                  </a:txBody>
                  <a:tcPr anchor="ctr"/>
                </a:tc>
                <a:extLst>
                  <a:ext uri="{0D108BD9-81ED-4DB2-BD59-A6C34878D82A}">
                    <a16:rowId xmlns:a16="http://schemas.microsoft.com/office/drawing/2014/main" val="3030178213"/>
                  </a:ext>
                </a:extLst>
              </a:tr>
              <a:tr h="11915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Students able to form questions-Inquiry based</a:t>
                      </a:r>
                    </a:p>
                    <a:p>
                      <a:endParaRPr lang="en-US" dirty="0"/>
                    </a:p>
                  </a:txBody>
                  <a:tcPr/>
                </a:tc>
                <a:tc>
                  <a:txBody>
                    <a:bodyPr/>
                    <a:lstStyle/>
                    <a:p>
                      <a:pPr algn="ctr"/>
                      <a:r>
                        <a:rPr lang="en-US" dirty="0"/>
                        <a:t>4</a:t>
                      </a:r>
                    </a:p>
                  </a:txBody>
                  <a:tcPr anchor="ctr"/>
                </a:tc>
                <a:tc>
                  <a:txBody>
                    <a:bodyPr/>
                    <a:lstStyle/>
                    <a:p>
                      <a:pPr algn="ctr"/>
                      <a:r>
                        <a:rPr lang="en-US" dirty="0"/>
                        <a:t>3</a:t>
                      </a:r>
                    </a:p>
                  </a:txBody>
                  <a:tcPr anchor="ctr"/>
                </a:tc>
                <a:tc>
                  <a:txBody>
                    <a:bodyPr/>
                    <a:lstStyle/>
                    <a:p>
                      <a:pPr algn="ctr"/>
                      <a:r>
                        <a:rPr lang="en-US" dirty="0"/>
                        <a:t>2</a:t>
                      </a:r>
                    </a:p>
                  </a:txBody>
                  <a:tcPr anchor="ctr"/>
                </a:tc>
                <a:tc>
                  <a:txBody>
                    <a:bodyPr/>
                    <a:lstStyle/>
                    <a:p>
                      <a:pPr algn="ctr"/>
                      <a:r>
                        <a:rPr lang="en-US" dirty="0"/>
                        <a:t>5</a:t>
                      </a:r>
                    </a:p>
                  </a:txBody>
                  <a:tcPr anchor="ctr"/>
                </a:tc>
                <a:tc>
                  <a:txBody>
                    <a:bodyPr/>
                    <a:lstStyle/>
                    <a:p>
                      <a:pPr algn="ctr"/>
                      <a:r>
                        <a:rPr lang="en-US" dirty="0"/>
                        <a:t>3</a:t>
                      </a:r>
                    </a:p>
                  </a:txBody>
                  <a:tcPr anchor="ctr"/>
                </a:tc>
                <a:extLst>
                  <a:ext uri="{0D108BD9-81ED-4DB2-BD59-A6C34878D82A}">
                    <a16:rowId xmlns:a16="http://schemas.microsoft.com/office/drawing/2014/main" val="388189986"/>
                  </a:ext>
                </a:extLst>
              </a:tr>
              <a:tr h="872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Objectives stated for each ABCD</a:t>
                      </a:r>
                    </a:p>
                    <a:p>
                      <a:endParaRPr lang="en-US" dirty="0"/>
                    </a:p>
                  </a:txBody>
                  <a:tcPr/>
                </a:tc>
                <a:tc>
                  <a:txBody>
                    <a:bodyPr/>
                    <a:lstStyle/>
                    <a:p>
                      <a:pPr algn="ctr"/>
                      <a:r>
                        <a:rPr lang="en-US" dirty="0"/>
                        <a:t>5</a:t>
                      </a:r>
                    </a:p>
                  </a:txBody>
                  <a:tcPr anchor="ctr"/>
                </a:tc>
                <a:tc>
                  <a:txBody>
                    <a:bodyPr/>
                    <a:lstStyle/>
                    <a:p>
                      <a:pPr algn="ctr"/>
                      <a:r>
                        <a:rPr lang="en-US" dirty="0"/>
                        <a:t>4</a:t>
                      </a:r>
                    </a:p>
                  </a:txBody>
                  <a:tcPr anchor="ctr"/>
                </a:tc>
                <a:tc>
                  <a:txBody>
                    <a:bodyPr/>
                    <a:lstStyle/>
                    <a:p>
                      <a:pPr algn="ctr"/>
                      <a:r>
                        <a:rPr lang="en-US" dirty="0"/>
                        <a:t>2</a:t>
                      </a:r>
                    </a:p>
                  </a:txBody>
                  <a:tcPr anchor="ctr"/>
                </a:tc>
                <a:tc>
                  <a:txBody>
                    <a:bodyPr/>
                    <a:lstStyle/>
                    <a:p>
                      <a:pPr algn="ctr"/>
                      <a:r>
                        <a:rPr lang="en-US" dirty="0"/>
                        <a:t>5</a:t>
                      </a:r>
                    </a:p>
                  </a:txBody>
                  <a:tcPr anchor="ctr"/>
                </a:tc>
                <a:tc>
                  <a:txBody>
                    <a:bodyPr/>
                    <a:lstStyle/>
                    <a:p>
                      <a:pPr algn="ctr"/>
                      <a:r>
                        <a:rPr lang="en-US" dirty="0"/>
                        <a:t>4</a:t>
                      </a:r>
                    </a:p>
                  </a:txBody>
                  <a:tcPr anchor="ctr"/>
                </a:tc>
                <a:extLst>
                  <a:ext uri="{0D108BD9-81ED-4DB2-BD59-A6C34878D82A}">
                    <a16:rowId xmlns:a16="http://schemas.microsoft.com/office/drawing/2014/main" val="1538682813"/>
                  </a:ext>
                </a:extLst>
              </a:tr>
              <a:tr h="935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Clear core standards stated for level</a:t>
                      </a:r>
                    </a:p>
                    <a:p>
                      <a:endParaRPr lang="en-US" dirty="0"/>
                    </a:p>
                  </a:txBody>
                  <a:tcPr/>
                </a:tc>
                <a:tc>
                  <a:txBody>
                    <a:bodyPr/>
                    <a:lstStyle/>
                    <a:p>
                      <a:pPr algn="ctr"/>
                      <a:r>
                        <a:rPr lang="en-US" dirty="0"/>
                        <a:t>5</a:t>
                      </a:r>
                    </a:p>
                  </a:txBody>
                  <a:tcPr anchor="ctr"/>
                </a:tc>
                <a:tc>
                  <a:txBody>
                    <a:bodyPr/>
                    <a:lstStyle/>
                    <a:p>
                      <a:pPr algn="ctr"/>
                      <a:r>
                        <a:rPr lang="en-US" dirty="0"/>
                        <a:t>2</a:t>
                      </a:r>
                    </a:p>
                  </a:txBody>
                  <a:tcPr anchor="ctr"/>
                </a:tc>
                <a:tc>
                  <a:txBody>
                    <a:bodyPr/>
                    <a:lstStyle/>
                    <a:p>
                      <a:pPr algn="ctr"/>
                      <a:r>
                        <a:rPr lang="en-US" dirty="0"/>
                        <a:t>O</a:t>
                      </a:r>
                    </a:p>
                  </a:txBody>
                  <a:tcPr anchor="ctr"/>
                </a:tc>
                <a:tc>
                  <a:txBody>
                    <a:bodyPr/>
                    <a:lstStyle/>
                    <a:p>
                      <a:pPr algn="ctr"/>
                      <a:r>
                        <a:rPr lang="en-US" dirty="0"/>
                        <a:t>3</a:t>
                      </a:r>
                    </a:p>
                  </a:txBody>
                  <a:tcPr anchor="ctr"/>
                </a:tc>
                <a:tc>
                  <a:txBody>
                    <a:bodyPr/>
                    <a:lstStyle/>
                    <a:p>
                      <a:pPr algn="ctr"/>
                      <a:r>
                        <a:rPr lang="en-US" dirty="0"/>
                        <a:t>5</a:t>
                      </a:r>
                    </a:p>
                  </a:txBody>
                  <a:tcPr anchor="ctr"/>
                </a:tc>
                <a:extLst>
                  <a:ext uri="{0D108BD9-81ED-4DB2-BD59-A6C34878D82A}">
                    <a16:rowId xmlns:a16="http://schemas.microsoft.com/office/drawing/2014/main" val="2367984444"/>
                  </a:ext>
                </a:extLst>
              </a:tr>
              <a:tr h="349120">
                <a:tc>
                  <a:txBody>
                    <a:bodyPr/>
                    <a:lstStyle/>
                    <a:p>
                      <a:r>
                        <a:rPr lang="en-US" dirty="0"/>
                        <a:t>totals</a:t>
                      </a:r>
                    </a:p>
                  </a:txBody>
                  <a:tcPr/>
                </a:tc>
                <a:tc>
                  <a:txBody>
                    <a:bodyPr/>
                    <a:lstStyle/>
                    <a:p>
                      <a:pPr algn="ctr"/>
                      <a:r>
                        <a:rPr lang="en-US" dirty="0">
                          <a:highlight>
                            <a:srgbClr val="FFFF00"/>
                          </a:highlight>
                        </a:rPr>
                        <a:t>19</a:t>
                      </a:r>
                    </a:p>
                  </a:txBody>
                  <a:tcPr anchor="ctr"/>
                </a:tc>
                <a:tc>
                  <a:txBody>
                    <a:bodyPr/>
                    <a:lstStyle/>
                    <a:p>
                      <a:pPr algn="ctr"/>
                      <a:r>
                        <a:rPr lang="en-US" dirty="0"/>
                        <a:t>13</a:t>
                      </a:r>
                    </a:p>
                  </a:txBody>
                  <a:tcPr anchor="ctr"/>
                </a:tc>
                <a:tc>
                  <a:txBody>
                    <a:bodyPr/>
                    <a:lstStyle/>
                    <a:p>
                      <a:pPr algn="ctr"/>
                      <a:r>
                        <a:rPr lang="en-US" dirty="0"/>
                        <a:t>6</a:t>
                      </a:r>
                    </a:p>
                  </a:txBody>
                  <a:tcPr anchor="ctr"/>
                </a:tc>
                <a:tc>
                  <a:txBody>
                    <a:bodyPr/>
                    <a:lstStyle/>
                    <a:p>
                      <a:pPr algn="ctr"/>
                      <a:r>
                        <a:rPr lang="en-US" dirty="0"/>
                        <a:t>18</a:t>
                      </a:r>
                    </a:p>
                  </a:txBody>
                  <a:tcPr anchor="ctr"/>
                </a:tc>
                <a:tc>
                  <a:txBody>
                    <a:bodyPr/>
                    <a:lstStyle/>
                    <a:p>
                      <a:pPr algn="ctr"/>
                      <a:r>
                        <a:rPr lang="en-US" dirty="0"/>
                        <a:t>15</a:t>
                      </a:r>
                    </a:p>
                  </a:txBody>
                  <a:tcPr anchor="ctr"/>
                </a:tc>
                <a:extLst>
                  <a:ext uri="{0D108BD9-81ED-4DB2-BD59-A6C34878D82A}">
                    <a16:rowId xmlns:a16="http://schemas.microsoft.com/office/drawing/2014/main" val="3029508682"/>
                  </a:ext>
                </a:extLst>
              </a:tr>
            </a:tbl>
          </a:graphicData>
        </a:graphic>
      </p:graphicFrame>
      <p:pic>
        <p:nvPicPr>
          <p:cNvPr id="6" name="Audio Recording Oct 26, 2021 at 2:55:41 AM" descr="Audio Recording Oct 26, 2021 at 2:55:41 AM">
            <a:hlinkClick r:id="" action="ppaction://media"/>
            <a:extLst>
              <a:ext uri="{FF2B5EF4-FFF2-40B4-BE49-F238E27FC236}">
                <a16:creationId xmlns:a16="http://schemas.microsoft.com/office/drawing/2014/main" id="{290D8E94-F886-9646-8B7D-E82A6F880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000185629"/>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C5D9-24B5-A346-BF0E-AFA01F301CB1}"/>
              </a:ext>
            </a:extLst>
          </p:cNvPr>
          <p:cNvSpPr>
            <a:spLocks noGrp="1"/>
          </p:cNvSpPr>
          <p:nvPr>
            <p:ph type="title"/>
          </p:nvPr>
        </p:nvSpPr>
        <p:spPr/>
        <p:txBody>
          <a:bodyPr/>
          <a:lstStyle/>
          <a:p>
            <a:r>
              <a:rPr lang="en-US" dirty="0"/>
              <a:t>Best APP in both categories </a:t>
            </a:r>
            <a:br>
              <a:rPr lang="en-US" dirty="0"/>
            </a:br>
            <a:r>
              <a:rPr lang="en-US" dirty="0"/>
              <a:t>– parents and teachers</a:t>
            </a:r>
          </a:p>
        </p:txBody>
      </p:sp>
      <p:pic>
        <p:nvPicPr>
          <p:cNvPr id="2050" name="Picture 2" descr="PhET: Free online physics, chemistry, biology, earth science and math  simulations">
            <a:extLst>
              <a:ext uri="{FF2B5EF4-FFF2-40B4-BE49-F238E27FC236}">
                <a16:creationId xmlns:a16="http://schemas.microsoft.com/office/drawing/2014/main" id="{16064D6A-9C64-1948-9D1F-08A60B8AC2B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130752" y="2057333"/>
            <a:ext cx="7930495" cy="374630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Recording Oct 26, 2021 at 2:56:01 AM" descr="Audio Recording Oct 26, 2021 at 2:56:01 AM">
            <a:hlinkClick r:id="" action="ppaction://media"/>
            <a:extLst>
              <a:ext uri="{FF2B5EF4-FFF2-40B4-BE49-F238E27FC236}">
                <a16:creationId xmlns:a16="http://schemas.microsoft.com/office/drawing/2014/main" id="{E2CAFF88-D100-2A4D-B3FC-FE7DE8B526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878937237"/>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9B38-FBE5-F043-A85E-4CC962E6EF85}"/>
              </a:ext>
            </a:extLst>
          </p:cNvPr>
          <p:cNvSpPr>
            <a:spLocks noGrp="1"/>
          </p:cNvSpPr>
          <p:nvPr>
            <p:ph type="title"/>
          </p:nvPr>
        </p:nvSpPr>
        <p:spPr/>
        <p:txBody>
          <a:bodyPr/>
          <a:lstStyle/>
          <a:p>
            <a:r>
              <a:rPr lang="en-US" dirty="0"/>
              <a:t>P</a:t>
            </a:r>
            <a:r>
              <a:rPr lang="en-US" cap="none" dirty="0"/>
              <a:t>h</a:t>
            </a:r>
            <a:r>
              <a:rPr lang="en-US" dirty="0"/>
              <a:t>ET – Simulations for SCIENCE/MATH</a:t>
            </a:r>
          </a:p>
        </p:txBody>
      </p:sp>
      <p:pic>
        <p:nvPicPr>
          <p:cNvPr id="9" name="Content Placeholder 8" descr="Graphical user interface, text, application, chat or text message&#10;&#10;Description automatically generated">
            <a:extLst>
              <a:ext uri="{FF2B5EF4-FFF2-40B4-BE49-F238E27FC236}">
                <a16:creationId xmlns:a16="http://schemas.microsoft.com/office/drawing/2014/main" id="{B08C459C-D734-7F4B-914A-37CCCC271242}"/>
              </a:ext>
            </a:extLst>
          </p:cNvPr>
          <p:cNvPicPr>
            <a:picLocks noGrp="1" noChangeAspect="1"/>
          </p:cNvPicPr>
          <p:nvPr>
            <p:ph idx="1"/>
          </p:nvPr>
        </p:nvPicPr>
        <p:blipFill>
          <a:blip r:embed="rId5"/>
          <a:stretch>
            <a:fillRect/>
          </a:stretch>
        </p:blipFill>
        <p:spPr>
          <a:xfrm>
            <a:off x="3747537" y="2070100"/>
            <a:ext cx="6638321" cy="4148952"/>
          </a:xfrm>
        </p:spPr>
      </p:pic>
      <p:sp>
        <p:nvSpPr>
          <p:cNvPr id="10" name="TextBox 9">
            <a:extLst>
              <a:ext uri="{FF2B5EF4-FFF2-40B4-BE49-F238E27FC236}">
                <a16:creationId xmlns:a16="http://schemas.microsoft.com/office/drawing/2014/main" id="{A3528CC2-BB28-504A-A827-203D8A062E0E}"/>
              </a:ext>
            </a:extLst>
          </p:cNvPr>
          <p:cNvSpPr txBox="1"/>
          <p:nvPr/>
        </p:nvSpPr>
        <p:spPr>
          <a:xfrm>
            <a:off x="1451580" y="2070099"/>
            <a:ext cx="1328942" cy="2585323"/>
          </a:xfrm>
          <a:prstGeom prst="rect">
            <a:avLst/>
          </a:prstGeom>
          <a:noFill/>
        </p:spPr>
        <p:txBody>
          <a:bodyPr wrap="square" rtlCol="0">
            <a:spAutoFit/>
          </a:bodyPr>
          <a:lstStyle/>
          <a:p>
            <a:r>
              <a:rPr lang="en-US" dirty="0"/>
              <a:t>Students and parents can explore many Science topics by using over 100 simulations</a:t>
            </a:r>
          </a:p>
        </p:txBody>
      </p:sp>
      <p:pic>
        <p:nvPicPr>
          <p:cNvPr id="11" name="Audio Recording Oct 26, 2021 at 2:30:36 AM" descr="Audio Recording Oct 26, 2021 at 2:30:36 AM">
            <a:hlinkClick r:id="" action="ppaction://media"/>
            <a:extLst>
              <a:ext uri="{FF2B5EF4-FFF2-40B4-BE49-F238E27FC236}">
                <a16:creationId xmlns:a16="http://schemas.microsoft.com/office/drawing/2014/main" id="{126F8F40-9F22-994F-B707-E016D90967E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883041775"/>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8037-F6D1-AF48-B6AE-3EAB6B5E0FC2}"/>
              </a:ext>
            </a:extLst>
          </p:cNvPr>
          <p:cNvSpPr>
            <a:spLocks noGrp="1"/>
          </p:cNvSpPr>
          <p:nvPr>
            <p:ph type="title"/>
          </p:nvPr>
        </p:nvSpPr>
        <p:spPr/>
        <p:txBody>
          <a:bodyPr/>
          <a:lstStyle/>
          <a:p>
            <a:r>
              <a:rPr lang="en-US" dirty="0" err="1"/>
              <a:t>P</a:t>
            </a:r>
            <a:r>
              <a:rPr lang="en-US" cap="none" dirty="0" err="1"/>
              <a:t>h</a:t>
            </a:r>
            <a:r>
              <a:rPr lang="en-US" dirty="0" err="1"/>
              <a:t>et</a:t>
            </a:r>
            <a:r>
              <a:rPr lang="en-US" dirty="0"/>
              <a:t> –Science/Math, </a:t>
            </a:r>
            <a:r>
              <a:rPr lang="en-US" cap="none" dirty="0"/>
              <a:t>continued</a:t>
            </a:r>
            <a:endParaRPr lang="en-US" dirty="0"/>
          </a:p>
        </p:txBody>
      </p:sp>
      <p:sp>
        <p:nvSpPr>
          <p:cNvPr id="19" name="Content Placeholder 18">
            <a:extLst>
              <a:ext uri="{FF2B5EF4-FFF2-40B4-BE49-F238E27FC236}">
                <a16:creationId xmlns:a16="http://schemas.microsoft.com/office/drawing/2014/main" id="{0425E9EF-36CB-9D4C-88F4-0E7F1EDC858F}"/>
              </a:ext>
            </a:extLst>
          </p:cNvPr>
          <p:cNvSpPr>
            <a:spLocks noGrp="1"/>
          </p:cNvSpPr>
          <p:nvPr>
            <p:ph idx="1"/>
          </p:nvPr>
        </p:nvSpPr>
        <p:spPr/>
        <p:txBody>
          <a:bodyPr/>
          <a:lstStyle/>
          <a:p>
            <a:r>
              <a:rPr lang="en-US" dirty="0"/>
              <a:t>Math example</a:t>
            </a:r>
          </a:p>
          <a:p>
            <a:r>
              <a:rPr lang="en-US" dirty="0"/>
              <a:t>SLOPE calculations </a:t>
            </a:r>
          </a:p>
          <a:p>
            <a:r>
              <a:rPr lang="en-US" dirty="0"/>
              <a:t>Useful for any subject</a:t>
            </a:r>
          </a:p>
        </p:txBody>
      </p:sp>
      <p:pic>
        <p:nvPicPr>
          <p:cNvPr id="20" name="Picture 19">
            <a:extLst>
              <a:ext uri="{FF2B5EF4-FFF2-40B4-BE49-F238E27FC236}">
                <a16:creationId xmlns:a16="http://schemas.microsoft.com/office/drawing/2014/main" id="{E42E6AF3-C168-A64C-B514-EA1F515C5293}"/>
              </a:ext>
            </a:extLst>
          </p:cNvPr>
          <p:cNvPicPr>
            <a:picLocks noChangeAspect="1"/>
          </p:cNvPicPr>
          <p:nvPr/>
        </p:nvPicPr>
        <p:blipFill>
          <a:blip r:embed="rId5"/>
          <a:stretch>
            <a:fillRect/>
          </a:stretch>
        </p:blipFill>
        <p:spPr>
          <a:xfrm>
            <a:off x="4173894" y="1530540"/>
            <a:ext cx="7747629" cy="4842268"/>
          </a:xfrm>
          <a:prstGeom prst="rect">
            <a:avLst/>
          </a:prstGeom>
        </p:spPr>
      </p:pic>
      <p:pic>
        <p:nvPicPr>
          <p:cNvPr id="21" name="Audio Recording Oct 26, 2021 at 2:31:19 AM" descr="Audio Recording Oct 26, 2021 at 2:31:19 AM">
            <a:hlinkClick r:id="" action="ppaction://media"/>
            <a:extLst>
              <a:ext uri="{FF2B5EF4-FFF2-40B4-BE49-F238E27FC236}">
                <a16:creationId xmlns:a16="http://schemas.microsoft.com/office/drawing/2014/main" id="{4AD5843A-053C-7141-ADB4-0C73F1B44C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2290695"/>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E4D508-8B09-B643-B572-1235A6CAC879}"/>
              </a:ext>
            </a:extLst>
          </p:cNvPr>
          <p:cNvPicPr>
            <a:picLocks noChangeAspect="1"/>
          </p:cNvPicPr>
          <p:nvPr/>
        </p:nvPicPr>
        <p:blipFill>
          <a:blip r:embed="rId4"/>
          <a:stretch>
            <a:fillRect/>
          </a:stretch>
        </p:blipFill>
        <p:spPr>
          <a:xfrm>
            <a:off x="2331991" y="0"/>
            <a:ext cx="7689086" cy="6718042"/>
          </a:xfrm>
          <a:prstGeom prst="rect">
            <a:avLst/>
          </a:prstGeom>
        </p:spPr>
      </p:pic>
      <p:pic>
        <p:nvPicPr>
          <p:cNvPr id="6" name="Audio Recording Oct 26, 2021 at 2:32:11 AM" descr="Audio Recording Oct 26, 2021 at 2:32:11 AM">
            <a:hlinkClick r:id="" action="ppaction://media"/>
            <a:extLst>
              <a:ext uri="{FF2B5EF4-FFF2-40B4-BE49-F238E27FC236}">
                <a16:creationId xmlns:a16="http://schemas.microsoft.com/office/drawing/2014/main" id="{BC9A45AD-2E6F-2E4E-B110-A794B47924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09567953"/>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1E07E-63DB-EB4E-8BDB-242A6A8109B8}"/>
              </a:ext>
            </a:extLst>
          </p:cNvPr>
          <p:cNvSpPr>
            <a:spLocks noGrp="1"/>
          </p:cNvSpPr>
          <p:nvPr>
            <p:ph type="title"/>
          </p:nvPr>
        </p:nvSpPr>
        <p:spPr/>
        <p:txBody>
          <a:bodyPr/>
          <a:lstStyle/>
          <a:p>
            <a:r>
              <a:rPr lang="en-US" dirty="0"/>
              <a:t>CK-12 Science Resources</a:t>
            </a:r>
          </a:p>
        </p:txBody>
      </p:sp>
      <p:sp>
        <p:nvSpPr>
          <p:cNvPr id="3" name="Content Placeholder 2">
            <a:extLst>
              <a:ext uri="{FF2B5EF4-FFF2-40B4-BE49-F238E27FC236}">
                <a16:creationId xmlns:a16="http://schemas.microsoft.com/office/drawing/2014/main" id="{ECD4D9CB-8065-6240-90A5-D94602B9C6E2}"/>
              </a:ext>
            </a:extLst>
          </p:cNvPr>
          <p:cNvSpPr>
            <a:spLocks noGrp="1"/>
          </p:cNvSpPr>
          <p:nvPr>
            <p:ph idx="1"/>
          </p:nvPr>
        </p:nvSpPr>
        <p:spPr/>
        <p:txBody>
          <a:bodyPr/>
          <a:lstStyle/>
          <a:p>
            <a:r>
              <a:rPr lang="en-US" dirty="0"/>
              <a:t>Can become certified to use the CK-12 resources to help their student and utilize the technology/app as a homeschool parent</a:t>
            </a:r>
          </a:p>
          <a:p>
            <a:r>
              <a:rPr lang="en-US" dirty="0"/>
              <a:t>Can do webinars </a:t>
            </a:r>
          </a:p>
          <a:p>
            <a:r>
              <a:rPr lang="en-US" dirty="0"/>
              <a:t>Can certify at their own pace</a:t>
            </a:r>
          </a:p>
          <a:p>
            <a:r>
              <a:rPr lang="en-US" dirty="0"/>
              <a:t>Can ”create a class” and monitor activities, can use Google Classroom, Canvas or Schoology or </a:t>
            </a:r>
            <a:r>
              <a:rPr lang="en-US" dirty="0" err="1"/>
              <a:t>Braingenie</a:t>
            </a:r>
            <a:endParaRPr lang="en-US" dirty="0"/>
          </a:p>
          <a:p>
            <a:r>
              <a:rPr lang="en-US" dirty="0"/>
              <a:t>Can create quizzes</a:t>
            </a:r>
          </a:p>
          <a:p>
            <a:endParaRPr lang="en-US" dirty="0"/>
          </a:p>
        </p:txBody>
      </p:sp>
      <p:pic>
        <p:nvPicPr>
          <p:cNvPr id="4" name="Audio Recording Oct 26, 2021 at 2:33:23 AM" descr="Audio Recording Oct 26, 2021 at 2:33:23 AM">
            <a:hlinkClick r:id="" action="ppaction://media"/>
            <a:extLst>
              <a:ext uri="{FF2B5EF4-FFF2-40B4-BE49-F238E27FC236}">
                <a16:creationId xmlns:a16="http://schemas.microsoft.com/office/drawing/2014/main" id="{8A77049D-68B3-D443-B9D2-6364B369FF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427404218"/>
      </p:ext>
    </p:extLst>
  </p:cSld>
  <p:clrMapOvr>
    <a:masterClrMapping/>
  </p:clrMapOvr>
  <mc:AlternateContent xmlns:mc="http://schemas.openxmlformats.org/markup-compatibility/2006" xmlns:p14="http://schemas.microsoft.com/office/powerpoint/2010/main">
    <mc:Choice Requires="p14">
      <p:transition spd="slow" p14:dur="900000" advClick="0" advTm="120000"/>
    </mc:Choice>
    <mc:Fallback xmlns="">
      <p:transition spd="slow" advClick="0" advTm="1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A11F07-711D-BD4B-A797-35E1BB54578B}"/>
              </a:ext>
            </a:extLst>
          </p:cNvPr>
          <p:cNvPicPr>
            <a:picLocks noChangeAspect="1"/>
          </p:cNvPicPr>
          <p:nvPr/>
        </p:nvPicPr>
        <p:blipFill>
          <a:blip r:embed="rId4"/>
          <a:stretch>
            <a:fillRect/>
          </a:stretch>
        </p:blipFill>
        <p:spPr>
          <a:xfrm>
            <a:off x="2909963" y="434437"/>
            <a:ext cx="6868519" cy="5989126"/>
          </a:xfrm>
          <a:prstGeom prst="rect">
            <a:avLst/>
          </a:prstGeom>
        </p:spPr>
      </p:pic>
      <p:pic>
        <p:nvPicPr>
          <p:cNvPr id="3" name="Audio Recording Oct 26, 2021 at 2:34:48 AM" descr="Audio Recording Oct 26, 2021 at 2:34:48 AM">
            <a:hlinkClick r:id="" action="ppaction://media"/>
            <a:extLst>
              <a:ext uri="{FF2B5EF4-FFF2-40B4-BE49-F238E27FC236}">
                <a16:creationId xmlns:a16="http://schemas.microsoft.com/office/drawing/2014/main" id="{CC649AF4-0E02-4547-B26C-5209F3FCF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81673902"/>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EF9C-632B-694C-A661-D4A79BD01E70}"/>
              </a:ext>
            </a:extLst>
          </p:cNvPr>
          <p:cNvSpPr>
            <a:spLocks noGrp="1"/>
          </p:cNvSpPr>
          <p:nvPr>
            <p:ph type="title"/>
          </p:nvPr>
        </p:nvSpPr>
        <p:spPr/>
        <p:txBody>
          <a:bodyPr/>
          <a:lstStyle/>
          <a:p>
            <a:r>
              <a:rPr lang="en-US" dirty="0" err="1"/>
              <a:t>CyberCIVICS</a:t>
            </a:r>
            <a:endParaRPr lang="en-US" dirty="0"/>
          </a:p>
        </p:txBody>
      </p:sp>
      <p:sp>
        <p:nvSpPr>
          <p:cNvPr id="3" name="Content Placeholder 2">
            <a:extLst>
              <a:ext uri="{FF2B5EF4-FFF2-40B4-BE49-F238E27FC236}">
                <a16:creationId xmlns:a16="http://schemas.microsoft.com/office/drawing/2014/main" id="{BFDF9E67-0E17-C640-89F0-D277982A2C11}"/>
              </a:ext>
            </a:extLst>
          </p:cNvPr>
          <p:cNvSpPr>
            <a:spLocks noGrp="1"/>
          </p:cNvSpPr>
          <p:nvPr>
            <p:ph idx="1"/>
          </p:nvPr>
        </p:nvSpPr>
        <p:spPr/>
        <p:txBody>
          <a:bodyPr/>
          <a:lstStyle/>
          <a:p>
            <a:r>
              <a:rPr lang="en-US" dirty="0"/>
              <a:t>A ”Digital Citizenship”  curriculum which can be used for homeschoolers</a:t>
            </a:r>
          </a:p>
          <a:p>
            <a:r>
              <a:rPr lang="en-US" dirty="0"/>
              <a:t>Teaches ethical and productive computer use </a:t>
            </a:r>
          </a:p>
          <a:p>
            <a:r>
              <a:rPr lang="en-US" dirty="0"/>
              <a:t>Teaches information literacy, so is basically teaching computer usage</a:t>
            </a:r>
          </a:p>
          <a:p>
            <a:r>
              <a:rPr lang="en-US" dirty="0"/>
              <a:t>Teaches media literacy, which is important when searching for news and information on the internet.  There is a lot of “fake news” out there</a:t>
            </a:r>
          </a:p>
          <a:p>
            <a:r>
              <a:rPr lang="en-US" dirty="0"/>
              <a:t>My impression is that it is essential to have Digital Citizenship and this is a full course.   There are free lessons to try, but it requires entering your email address.</a:t>
            </a:r>
          </a:p>
        </p:txBody>
      </p:sp>
      <p:pic>
        <p:nvPicPr>
          <p:cNvPr id="4" name="Audio Recording Oct 26, 2021 at 2:36:03 AM" descr="Audio Recording Oct 26, 2021 at 2:36:03 AM">
            <a:hlinkClick r:id="" action="ppaction://media"/>
            <a:extLst>
              <a:ext uri="{FF2B5EF4-FFF2-40B4-BE49-F238E27FC236}">
                <a16:creationId xmlns:a16="http://schemas.microsoft.com/office/drawing/2014/main" id="{7D4A0649-21BB-F34B-B44A-DB259526DC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183522908"/>
      </p:ext>
    </p:extLst>
  </p:cSld>
  <p:clrMapOvr>
    <a:masterClrMapping/>
  </p:clrMapOvr>
  <mc:AlternateContent xmlns:mc="http://schemas.openxmlformats.org/markup-compatibility/2006" xmlns:p14="http://schemas.microsoft.com/office/powerpoint/2010/main">
    <mc:Choice Requires="p14">
      <p:transition p14:dur="150" advClick="0" advTm="1000"/>
    </mc:Choice>
    <mc:Fallback xmlns="">
      <p:transition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472</TotalTime>
  <Words>1209</Words>
  <Application>Microsoft Office PowerPoint</Application>
  <PresentationFormat>Widescreen</PresentationFormat>
  <Paragraphs>186</Paragraphs>
  <Slides>39</Slides>
  <Notes>12</Notes>
  <HiddenSlides>0</HiddenSlides>
  <MMClips>39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Gill Sans MT</vt:lpstr>
      <vt:lpstr>Gallery</vt:lpstr>
      <vt:lpstr>Apps Assignment</vt:lpstr>
      <vt:lpstr>For the Parents</vt:lpstr>
      <vt:lpstr>APPS For Teachers</vt:lpstr>
      <vt:lpstr>PhET – Simulations for SCIENCE/MATH</vt:lpstr>
      <vt:lpstr>Phet –Science/Math, continued</vt:lpstr>
      <vt:lpstr>PowerPoint Presentation</vt:lpstr>
      <vt:lpstr>CK-12 Science Resources</vt:lpstr>
      <vt:lpstr>PowerPoint Presentation</vt:lpstr>
      <vt:lpstr>CyberCIVICS</vt:lpstr>
      <vt:lpstr>Cybercivics tools</vt:lpstr>
      <vt:lpstr>PowerPoint Presentation</vt:lpstr>
      <vt:lpstr>Bark and Bark, Jr.</vt:lpstr>
      <vt:lpstr>PowerPoint Presentation</vt:lpstr>
      <vt:lpstr>PowerPoint Presentation</vt:lpstr>
      <vt:lpstr>Khan Academy</vt:lpstr>
      <vt:lpstr>Khan academy, continued.</vt:lpstr>
      <vt:lpstr>PowerPoint Presentation</vt:lpstr>
      <vt:lpstr>Teacher’s APPs:  1) PhET – Science/math</vt:lpstr>
      <vt:lpstr>PowerPoint Presentation</vt:lpstr>
      <vt:lpstr>PowerPoint Presentation</vt:lpstr>
      <vt:lpstr>CK-12 Science Resources </vt:lpstr>
      <vt:lpstr>PowerPoint Presentation</vt:lpstr>
      <vt:lpstr>PowerPoint Presentation</vt:lpstr>
      <vt:lpstr>Explain Everything</vt:lpstr>
      <vt:lpstr>Explain everything</vt:lpstr>
      <vt:lpstr>Explain everything</vt:lpstr>
      <vt:lpstr>PowerPoint Presentation</vt:lpstr>
      <vt:lpstr>PowerPoint Presentation</vt:lpstr>
      <vt:lpstr>LAbster</vt:lpstr>
      <vt:lpstr>Labster</vt:lpstr>
      <vt:lpstr>PowerPoint Presentation</vt:lpstr>
      <vt:lpstr>PowerPoint Presentation</vt:lpstr>
      <vt:lpstr>Because Learning!</vt:lpstr>
      <vt:lpstr>Because Learning!</vt:lpstr>
      <vt:lpstr>PowerPoint Presentation</vt:lpstr>
      <vt:lpstr>POINT VALUE RUBRIC FOR SCORING THE APPS BASED ON RUBRIC FOR SETON HILL’s Lesson Plan rubric  scale of 1-5 for each category</vt:lpstr>
      <vt:lpstr>Point value scores for Parent apps</vt:lpstr>
      <vt:lpstr>Point value scores for teacher apps</vt:lpstr>
      <vt:lpstr>Best APP in both categories  – parents and teachers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Apps Assignment</dc:title>
  <dc:creator>Maria Ferguson</dc:creator>
  <cp:lastModifiedBy>Maria Ferguson</cp:lastModifiedBy>
  <cp:revision>3</cp:revision>
  <dcterms:created xsi:type="dcterms:W3CDTF">2021-10-25T23:24:40Z</dcterms:created>
  <dcterms:modified xsi:type="dcterms:W3CDTF">2021-12-02T06:12:39Z</dcterms:modified>
</cp:coreProperties>
</file>