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eddeecc1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eddeecc1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the video suggested, there are many ways that molecules and ions can react. We saw an exothermic reaction, and also an equilibrium reaction.</a:t>
            </a:r>
            <a:endParaRPr/>
          </a:p>
          <a:p>
            <a:pPr indent="0" lvl="0" marL="0" rtl="0" algn="l">
              <a:spcBef>
                <a:spcPts val="0"/>
              </a:spcBef>
              <a:spcAft>
                <a:spcPts val="0"/>
              </a:spcAft>
              <a:buNone/>
            </a:pPr>
            <a:r>
              <a:rPr lang="en"/>
              <a:t>After watching the video, continue to the next slide for more on the Combustion reaction, and some tutorials on Chemical Reactions.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2547ad6b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f2547ad6b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reaction, the atoms of the reactants, Methane and Oxygen, come apart and rearrange, then rebond to make the products Carbon dioxide and water.  The same number and types of atoms in the reactants are in the products.  One molecule of Methane reacts with two mole</a:t>
            </a:r>
            <a:r>
              <a:rPr lang="en"/>
              <a:t>cules of Oxygen to form one molecule of Carbon Dioxide and two molecules of water.  For more on balancing equations, click the hyperlink on the shelf and listen to the tutorial.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f2742273f5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f2742273f5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f27952dacd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f27952dacd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2742273f5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f2742273f5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2742273f5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2742273f5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hyperlink" Target="http://drive.google.com/file/d/1hwP8kKlWpw8fr-9c3qkq2ws57qwfyIB5/view" TargetMode="External"/><Relationship Id="rId7" Type="http://schemas.openxmlformats.org/officeDocument/2006/relationships/image" Target="../media/image1.png"/><Relationship Id="rId8" Type="http://schemas.openxmlformats.org/officeDocument/2006/relationships/hyperlink" Target="http://drive.google.com/file/d/1hwP8kKlWpw8fr-9c3qkq2ws57qwfyIB5/vie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hyperlink" Target="https://youtu.be/TStjgUmL1RQ" TargetMode="External"/><Relationship Id="rId5" Type="http://schemas.openxmlformats.org/officeDocument/2006/relationships/image" Target="../media/image5.png"/><Relationship Id="rId6" Type="http://schemas.openxmlformats.org/officeDocument/2006/relationships/hyperlink" Target="http://drive.google.com/file/d/12Myq6xdHZb9gXVlIA3joDkxcqfDxfrNK/view" TargetMode="External"/><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hyperlink" Target="https://www.youtube.com/watch?v=eNsVaUCzvLA" TargetMode="External"/><Relationship Id="rId10" Type="http://schemas.openxmlformats.org/officeDocument/2006/relationships/image" Target="../media/image1.png"/><Relationship Id="rId9" Type="http://schemas.openxmlformats.org/officeDocument/2006/relationships/hyperlink" Target="http://drive.google.com/file/d/1c-AthXwZbJvgfPL_o0QM2-dNB8lhSUUW/view" TargetMode="External"/><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www.youtube.com/watch?v=LIksHpDPOA4" TargetMode="External"/><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hyperlink" Target="https://docs.google.com/document/d/1971ZFSDEpEMBNbyKYTfU7zB6gFy07rLtPHGRgEvL_5M/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hyperlink" Target="https://docs.google.com/document/u/0/d/18zaqDAQ6QpVN2b_bshnwxYEV7dc-RgtD1BkrrIGAtW8/edit" TargetMode="External"/><Relationship Id="rId10" Type="http://schemas.openxmlformats.org/officeDocument/2006/relationships/image" Target="../media/image14.png"/><Relationship Id="rId9" Type="http://schemas.openxmlformats.org/officeDocument/2006/relationships/image" Target="../media/image17.png"/><Relationship Id="rId5" Type="http://schemas.openxmlformats.org/officeDocument/2006/relationships/hyperlink" Target="https://docs.google.com/document/u/0/d/1uL1nk6geLwFjL2NLTHd_YmsRiXQ5a--w9iNYtiRkZAo/edit" TargetMode="External"/><Relationship Id="rId6" Type="http://schemas.openxmlformats.org/officeDocument/2006/relationships/hyperlink" Target="https://docs.google.com/document/u/0/d/1uL1nk6geLwFjL2NLTHd_YmsRiXQ5a--w9iNYtiRkZAo/edit" TargetMode="External"/><Relationship Id="rId7" Type="http://schemas.openxmlformats.org/officeDocument/2006/relationships/hyperlink" Target="https://docs.google.com/document/d/1nbpgITxcZraahtZqoukyoAH1vC6PeEPQ9GDod-jWVEA/edit?usp=sharing" TargetMode="External"/><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8.jpg"/><Relationship Id="rId5" Type="http://schemas.openxmlformats.org/officeDocument/2006/relationships/image" Target="../media/image20.png"/><Relationship Id="rId6" Type="http://schemas.openxmlformats.org/officeDocument/2006/relationships/image" Target="../media/image14.png"/><Relationship Id="rId7" Type="http://schemas.openxmlformats.org/officeDocument/2006/relationships/hyperlink" Target="https://docs.google.com/document/d/1o6cEdup6T9XBUmvRccuY6kjrPNR2RnkR4YsOumS9hZg/edit?usp=sharing" TargetMode="External"/><Relationship Id="rId8" Type="http://schemas.openxmlformats.org/officeDocument/2006/relationships/hyperlink" Target="http://www.youtube.com/watch?v=Im2Pze2klE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21.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23.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4">
            <a:alphaModFix/>
          </a:blip>
          <a:srcRect b="23310" l="6775" r="5351" t="4633"/>
          <a:stretch/>
        </p:blipFill>
        <p:spPr>
          <a:xfrm>
            <a:off x="3452175" y="86075"/>
            <a:ext cx="2781725" cy="1607251"/>
          </a:xfrm>
          <a:prstGeom prst="rect">
            <a:avLst/>
          </a:prstGeom>
          <a:noFill/>
          <a:ln>
            <a:noFill/>
          </a:ln>
        </p:spPr>
      </p:pic>
      <p:sp>
        <p:nvSpPr>
          <p:cNvPr id="55" name="Google Shape;55;p13"/>
          <p:cNvSpPr txBox="1"/>
          <p:nvPr/>
        </p:nvSpPr>
        <p:spPr>
          <a:xfrm>
            <a:off x="3708950" y="299575"/>
            <a:ext cx="2145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Chemistry Class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SED 118</a:t>
            </a:r>
            <a:endParaRPr/>
          </a:p>
          <a:p>
            <a:pPr indent="0" lvl="0" marL="0" rtl="0" algn="l">
              <a:spcBef>
                <a:spcPts val="0"/>
              </a:spcBef>
              <a:spcAft>
                <a:spcPts val="0"/>
              </a:spcAft>
              <a:buNone/>
            </a:pPr>
            <a:r>
              <a:rPr lang="en"/>
              <a:t>Maria K. Ferguson</a:t>
            </a:r>
            <a:endParaRPr/>
          </a:p>
          <a:p>
            <a:pPr indent="0" lvl="0" marL="0" rtl="0" algn="l">
              <a:spcBef>
                <a:spcPts val="0"/>
              </a:spcBef>
              <a:spcAft>
                <a:spcPts val="0"/>
              </a:spcAft>
              <a:buNone/>
            </a:pPr>
            <a:r>
              <a:rPr lang="en"/>
              <a:t>September 19, 2021</a:t>
            </a:r>
            <a:endParaRPr/>
          </a:p>
        </p:txBody>
      </p:sp>
      <p:pic>
        <p:nvPicPr>
          <p:cNvPr id="56" name="Google Shape;56;p13"/>
          <p:cNvPicPr preferRelativeResize="0"/>
          <p:nvPr/>
        </p:nvPicPr>
        <p:blipFill>
          <a:blip r:embed="rId5">
            <a:alphaModFix/>
          </a:blip>
          <a:stretch>
            <a:fillRect/>
          </a:stretch>
        </p:blipFill>
        <p:spPr>
          <a:xfrm>
            <a:off x="-307800" y="0"/>
            <a:ext cx="4822575" cy="4666875"/>
          </a:xfrm>
          <a:prstGeom prst="rect">
            <a:avLst/>
          </a:prstGeom>
          <a:noFill/>
          <a:ln>
            <a:noFill/>
          </a:ln>
        </p:spPr>
      </p:pic>
      <p:pic>
        <p:nvPicPr>
          <p:cNvPr id="57" name="Google Shape;57;p13" title="Record (online-voice-recorder.com).mp3">
            <a:hlinkClick r:id="rId6"/>
          </p:cNvPr>
          <p:cNvPicPr preferRelativeResize="0"/>
          <p:nvPr/>
        </p:nvPicPr>
        <p:blipFill>
          <a:blip r:embed="rId7">
            <a:alphaModFix/>
          </a:blip>
          <a:stretch>
            <a:fillRect/>
          </a:stretch>
        </p:blipFill>
        <p:spPr>
          <a:xfrm>
            <a:off x="4667175" y="1845726"/>
            <a:ext cx="457200" cy="457200"/>
          </a:xfrm>
          <a:prstGeom prst="rect">
            <a:avLst/>
          </a:prstGeom>
          <a:noFill/>
          <a:ln>
            <a:noFill/>
          </a:ln>
        </p:spPr>
      </p:pic>
      <p:pic>
        <p:nvPicPr>
          <p:cNvPr id="58" name="Google Shape;58;p13" title="Record (online-voice-recorder.com).mp3">
            <a:hlinkClick r:id="rId8"/>
          </p:cNvPr>
          <p:cNvPicPr preferRelativeResize="0"/>
          <p:nvPr/>
        </p:nvPicPr>
        <p:blipFill>
          <a:blip r:embed="rId7">
            <a:alphaModFix/>
          </a:blip>
          <a:stretch>
            <a:fillRect/>
          </a:stretch>
        </p:blipFill>
        <p:spPr>
          <a:xfrm>
            <a:off x="7432675" y="2787275"/>
            <a:ext cx="749525" cy="749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4"/>
          <p:cNvSpPr/>
          <p:nvPr/>
        </p:nvSpPr>
        <p:spPr>
          <a:xfrm>
            <a:off x="111500" y="1889450"/>
            <a:ext cx="2146800" cy="292800"/>
          </a:xfrm>
          <a:prstGeom prst="mathMinus">
            <a:avLst>
              <a:gd fmla="val 23520" name="adj1"/>
            </a:avLst>
          </a:prstGeom>
          <a:solidFill>
            <a:srgbClr val="B45F06"/>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515750" y="1033775"/>
            <a:ext cx="1338300" cy="933900"/>
          </a:xfrm>
          <a:prstGeom prst="rect">
            <a:avLst/>
          </a:prstGeom>
          <a:solidFill>
            <a:schemeClr val="lt2"/>
          </a:solidFill>
          <a:ln cap="flat" cmpd="thickThin"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710900" y="1352075"/>
            <a:ext cx="1073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Watch video</a:t>
            </a:r>
            <a:endParaRPr/>
          </a:p>
        </p:txBody>
      </p:sp>
      <p:sp>
        <p:nvSpPr>
          <p:cNvPr id="66" name="Google Shape;66;p14"/>
          <p:cNvSpPr txBox="1"/>
          <p:nvPr/>
        </p:nvSpPr>
        <p:spPr>
          <a:xfrm>
            <a:off x="2669250" y="2094750"/>
            <a:ext cx="3805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Chemical Equations Introduction</a:t>
            </a:r>
            <a:endParaRPr sz="1900"/>
          </a:p>
        </p:txBody>
      </p:sp>
      <p:pic>
        <p:nvPicPr>
          <p:cNvPr id="67" name="Google Shape;67;p14"/>
          <p:cNvPicPr preferRelativeResize="0"/>
          <p:nvPr/>
        </p:nvPicPr>
        <p:blipFill>
          <a:blip r:embed="rId5">
            <a:alphaModFix/>
          </a:blip>
          <a:stretch>
            <a:fillRect/>
          </a:stretch>
        </p:blipFill>
        <p:spPr>
          <a:xfrm>
            <a:off x="5762045" y="1967678"/>
            <a:ext cx="3159855" cy="3175825"/>
          </a:xfrm>
          <a:prstGeom prst="rect">
            <a:avLst/>
          </a:prstGeom>
          <a:noFill/>
          <a:ln>
            <a:noFill/>
          </a:ln>
        </p:spPr>
      </p:pic>
      <p:sp>
        <p:nvSpPr>
          <p:cNvPr id="68" name="Google Shape;68;p14"/>
          <p:cNvSpPr/>
          <p:nvPr/>
        </p:nvSpPr>
        <p:spPr>
          <a:xfrm>
            <a:off x="6335700" y="158950"/>
            <a:ext cx="2645700" cy="18507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Let’s do this!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Watch the video on Chemical reactions, then continue to the next slide.</a:t>
            </a:r>
            <a:endParaRPr/>
          </a:p>
        </p:txBody>
      </p:sp>
      <p:pic>
        <p:nvPicPr>
          <p:cNvPr id="69" name="Google Shape;69;p14" title="Record (online-voice-recorder.com)-2.mp3">
            <a:hlinkClick r:id="rId6"/>
          </p:cNvPr>
          <p:cNvPicPr preferRelativeResize="0"/>
          <p:nvPr/>
        </p:nvPicPr>
        <p:blipFill>
          <a:blip r:embed="rId7">
            <a:alphaModFix/>
          </a:blip>
          <a:stretch>
            <a:fillRect/>
          </a:stretch>
        </p:blipFill>
        <p:spPr>
          <a:xfrm>
            <a:off x="6017550" y="3326988"/>
            <a:ext cx="457200" cy="457200"/>
          </a:xfrm>
          <a:prstGeom prst="rect">
            <a:avLst/>
          </a:prstGeom>
          <a:noFill/>
          <a:ln>
            <a:noFill/>
          </a:ln>
        </p:spPr>
      </p:pic>
      <p:sp>
        <p:nvSpPr>
          <p:cNvPr id="70" name="Google Shape;70;p14"/>
          <p:cNvSpPr txBox="1"/>
          <p:nvPr/>
        </p:nvSpPr>
        <p:spPr>
          <a:xfrm>
            <a:off x="2272050" y="209075"/>
            <a:ext cx="348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Chemical Reactions for Middle School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17399" y="-2550"/>
            <a:ext cx="9261399" cy="5143500"/>
          </a:xfrm>
          <a:prstGeom prst="rect">
            <a:avLst/>
          </a:prstGeom>
          <a:noFill/>
          <a:ln>
            <a:noFill/>
          </a:ln>
        </p:spPr>
      </p:pic>
      <p:sp>
        <p:nvSpPr>
          <p:cNvPr id="76" name="Google Shape;76;p15"/>
          <p:cNvSpPr/>
          <p:nvPr/>
        </p:nvSpPr>
        <p:spPr>
          <a:xfrm>
            <a:off x="6862800" y="624050"/>
            <a:ext cx="1338300" cy="933900"/>
          </a:xfrm>
          <a:prstGeom prst="rect">
            <a:avLst/>
          </a:prstGeom>
          <a:solidFill>
            <a:schemeClr val="lt2"/>
          </a:solidFill>
          <a:ln cap="flat" cmpd="thickThin"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Practice balancing equations</a:t>
            </a:r>
            <a:endParaRPr/>
          </a:p>
        </p:txBody>
      </p:sp>
      <p:sp>
        <p:nvSpPr>
          <p:cNvPr id="77" name="Google Shape;77;p15"/>
          <p:cNvSpPr/>
          <p:nvPr/>
        </p:nvSpPr>
        <p:spPr>
          <a:xfrm>
            <a:off x="6458550" y="1428675"/>
            <a:ext cx="2146800" cy="292800"/>
          </a:xfrm>
          <a:prstGeom prst="mathMinus">
            <a:avLst>
              <a:gd fmla="val 23520" name="adj1"/>
            </a:avLst>
          </a:prstGeom>
          <a:solidFill>
            <a:srgbClr val="B45F06"/>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 name="Google Shape;78;p15"/>
          <p:cNvPicPr preferRelativeResize="0"/>
          <p:nvPr/>
        </p:nvPicPr>
        <p:blipFill rotWithShape="1">
          <a:blip r:embed="rId5">
            <a:alphaModFix/>
          </a:blip>
          <a:srcRect b="23310" l="6775" r="5351" t="4633"/>
          <a:stretch/>
        </p:blipFill>
        <p:spPr>
          <a:xfrm>
            <a:off x="2403238" y="624041"/>
            <a:ext cx="4220124" cy="2438359"/>
          </a:xfrm>
          <a:prstGeom prst="rect">
            <a:avLst/>
          </a:prstGeom>
          <a:noFill/>
          <a:ln>
            <a:noFill/>
          </a:ln>
        </p:spPr>
      </p:pic>
      <p:pic>
        <p:nvPicPr>
          <p:cNvPr id="79" name="Google Shape;79;p15"/>
          <p:cNvPicPr preferRelativeResize="0"/>
          <p:nvPr/>
        </p:nvPicPr>
        <p:blipFill>
          <a:blip r:embed="rId6">
            <a:alphaModFix/>
          </a:blip>
          <a:stretch>
            <a:fillRect/>
          </a:stretch>
        </p:blipFill>
        <p:spPr>
          <a:xfrm>
            <a:off x="-326850" y="1604000"/>
            <a:ext cx="3311675" cy="3311675"/>
          </a:xfrm>
          <a:prstGeom prst="rect">
            <a:avLst/>
          </a:prstGeom>
          <a:noFill/>
          <a:ln>
            <a:noFill/>
          </a:ln>
        </p:spPr>
      </p:pic>
      <p:pic>
        <p:nvPicPr>
          <p:cNvPr id="80" name="Google Shape;80;p15"/>
          <p:cNvPicPr preferRelativeResize="0"/>
          <p:nvPr/>
        </p:nvPicPr>
        <p:blipFill rotWithShape="1">
          <a:blip r:embed="rId7">
            <a:alphaModFix/>
          </a:blip>
          <a:srcRect b="0" l="14580" r="14502" t="71817"/>
          <a:stretch/>
        </p:blipFill>
        <p:spPr>
          <a:xfrm>
            <a:off x="2461950" y="3398725"/>
            <a:ext cx="4220100" cy="1596427"/>
          </a:xfrm>
          <a:prstGeom prst="rect">
            <a:avLst/>
          </a:prstGeom>
          <a:noFill/>
          <a:ln>
            <a:noFill/>
          </a:ln>
        </p:spPr>
      </p:pic>
      <p:pic>
        <p:nvPicPr>
          <p:cNvPr id="81" name="Google Shape;81;p15"/>
          <p:cNvPicPr preferRelativeResize="0"/>
          <p:nvPr/>
        </p:nvPicPr>
        <p:blipFill>
          <a:blip r:embed="rId8">
            <a:alphaModFix/>
          </a:blip>
          <a:stretch>
            <a:fillRect/>
          </a:stretch>
        </p:blipFill>
        <p:spPr>
          <a:xfrm>
            <a:off x="2461950" y="1271675"/>
            <a:ext cx="4109827" cy="1101375"/>
          </a:xfrm>
          <a:prstGeom prst="rect">
            <a:avLst/>
          </a:prstGeom>
          <a:noFill/>
          <a:ln>
            <a:noFill/>
          </a:ln>
        </p:spPr>
      </p:pic>
      <p:sp>
        <p:nvSpPr>
          <p:cNvPr id="82" name="Google Shape;82;p15"/>
          <p:cNvSpPr txBox="1"/>
          <p:nvPr/>
        </p:nvSpPr>
        <p:spPr>
          <a:xfrm>
            <a:off x="386050" y="90825"/>
            <a:ext cx="4109700" cy="4002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028">
                <a:solidFill>
                  <a:schemeClr val="lt1"/>
                </a:solidFill>
              </a:rPr>
              <a:t>Chemical Reactions for Middle School</a:t>
            </a:r>
            <a:endParaRPr sz="7028">
              <a:solidFill>
                <a:schemeClr val="lt1"/>
              </a:solidFill>
            </a:endParaRPr>
          </a:p>
          <a:p>
            <a:pPr indent="0" lvl="0" marL="0" rtl="0" algn="l">
              <a:spcBef>
                <a:spcPts val="0"/>
              </a:spcBef>
              <a:spcAft>
                <a:spcPts val="0"/>
              </a:spcAft>
              <a:buNone/>
            </a:pPr>
            <a:r>
              <a:t/>
            </a:r>
            <a:endParaRPr/>
          </a:p>
        </p:txBody>
      </p:sp>
      <p:sp>
        <p:nvSpPr>
          <p:cNvPr id="83" name="Google Shape;83;p15"/>
          <p:cNvSpPr txBox="1"/>
          <p:nvPr/>
        </p:nvSpPr>
        <p:spPr>
          <a:xfrm>
            <a:off x="2611500" y="760750"/>
            <a:ext cx="347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Combustion reaction</a:t>
            </a:r>
            <a:endParaRPr/>
          </a:p>
        </p:txBody>
      </p:sp>
      <p:sp>
        <p:nvSpPr>
          <p:cNvPr id="84" name="Google Shape;84;p15"/>
          <p:cNvSpPr txBox="1"/>
          <p:nvPr/>
        </p:nvSpPr>
        <p:spPr>
          <a:xfrm>
            <a:off x="3228125" y="360550"/>
            <a:ext cx="300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Combustion of Methane</a:t>
            </a:r>
            <a:endParaRPr>
              <a:solidFill>
                <a:schemeClr val="lt1"/>
              </a:solidFill>
            </a:endParaRPr>
          </a:p>
        </p:txBody>
      </p:sp>
      <p:pic>
        <p:nvPicPr>
          <p:cNvPr id="85" name="Google Shape;85;p15" title="Record (online-voice-recorder.com)-3.mp3">
            <a:hlinkClick r:id="rId9"/>
          </p:cNvPr>
          <p:cNvPicPr preferRelativeResize="0"/>
          <p:nvPr/>
        </p:nvPicPr>
        <p:blipFill>
          <a:blip r:embed="rId10">
            <a:alphaModFix/>
          </a:blip>
          <a:stretch>
            <a:fillRect/>
          </a:stretch>
        </p:blipFill>
        <p:spPr>
          <a:xfrm>
            <a:off x="4343400" y="2343150"/>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6"/>
          <p:cNvPicPr preferRelativeResize="0"/>
          <p:nvPr/>
        </p:nvPicPr>
        <p:blipFill>
          <a:blip r:embed="rId3">
            <a:alphaModFix/>
          </a:blip>
          <a:stretch>
            <a:fillRect/>
          </a:stretch>
        </p:blipFill>
        <p:spPr>
          <a:xfrm>
            <a:off x="-117399" y="0"/>
            <a:ext cx="9261399" cy="5143500"/>
          </a:xfrm>
          <a:prstGeom prst="rect">
            <a:avLst/>
          </a:prstGeom>
          <a:noFill/>
          <a:ln>
            <a:noFill/>
          </a:ln>
        </p:spPr>
      </p:pic>
      <p:sp>
        <p:nvSpPr>
          <p:cNvPr id="91" name="Google Shape;91;p16"/>
          <p:cNvSpPr/>
          <p:nvPr/>
        </p:nvSpPr>
        <p:spPr>
          <a:xfrm>
            <a:off x="7336725" y="557550"/>
            <a:ext cx="1338300" cy="933900"/>
          </a:xfrm>
          <a:prstGeom prst="rect">
            <a:avLst/>
          </a:prstGeom>
          <a:solidFill>
            <a:schemeClr val="lt2"/>
          </a:solidFill>
          <a:ln cap="flat" cmpd="thickThin"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Fun Video on combustion of gases</a:t>
            </a:r>
            <a:endParaRPr/>
          </a:p>
        </p:txBody>
      </p:sp>
      <p:sp>
        <p:nvSpPr>
          <p:cNvPr id="92" name="Google Shape;92;p16"/>
          <p:cNvSpPr/>
          <p:nvPr/>
        </p:nvSpPr>
        <p:spPr>
          <a:xfrm>
            <a:off x="6932475" y="1380200"/>
            <a:ext cx="2146800" cy="292800"/>
          </a:xfrm>
          <a:prstGeom prst="mathMinus">
            <a:avLst>
              <a:gd fmla="val 23520" name="adj1"/>
            </a:avLst>
          </a:prstGeom>
          <a:solidFill>
            <a:srgbClr val="B45F06"/>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6"/>
          <p:cNvPicPr preferRelativeResize="0"/>
          <p:nvPr/>
        </p:nvPicPr>
        <p:blipFill rotWithShape="1">
          <a:blip r:embed="rId5">
            <a:alphaModFix/>
          </a:blip>
          <a:srcRect b="23310" l="6775" r="5351" t="4633"/>
          <a:stretch/>
        </p:blipFill>
        <p:spPr>
          <a:xfrm>
            <a:off x="1857673" y="209075"/>
            <a:ext cx="4824374" cy="2787500"/>
          </a:xfrm>
          <a:prstGeom prst="rect">
            <a:avLst/>
          </a:prstGeom>
          <a:noFill/>
          <a:ln>
            <a:noFill/>
          </a:ln>
        </p:spPr>
      </p:pic>
      <p:pic>
        <p:nvPicPr>
          <p:cNvPr id="94" name="Google Shape;94;p16"/>
          <p:cNvPicPr preferRelativeResize="0"/>
          <p:nvPr/>
        </p:nvPicPr>
        <p:blipFill>
          <a:blip r:embed="rId6">
            <a:alphaModFix/>
          </a:blip>
          <a:stretch>
            <a:fillRect/>
          </a:stretch>
        </p:blipFill>
        <p:spPr>
          <a:xfrm>
            <a:off x="-906025" y="1376275"/>
            <a:ext cx="3790950" cy="3790950"/>
          </a:xfrm>
          <a:prstGeom prst="rect">
            <a:avLst/>
          </a:prstGeom>
          <a:noFill/>
          <a:ln>
            <a:noFill/>
          </a:ln>
        </p:spPr>
      </p:pic>
      <p:pic>
        <p:nvPicPr>
          <p:cNvPr id="95" name="Google Shape;95;p16"/>
          <p:cNvPicPr preferRelativeResize="0"/>
          <p:nvPr/>
        </p:nvPicPr>
        <p:blipFill rotWithShape="1">
          <a:blip r:embed="rId7">
            <a:alphaModFix/>
          </a:blip>
          <a:srcRect b="0" l="14580" r="14502" t="71817"/>
          <a:stretch/>
        </p:blipFill>
        <p:spPr>
          <a:xfrm>
            <a:off x="2461950" y="3398725"/>
            <a:ext cx="4220100" cy="1596427"/>
          </a:xfrm>
          <a:prstGeom prst="rect">
            <a:avLst/>
          </a:prstGeom>
          <a:noFill/>
          <a:ln>
            <a:noFill/>
          </a:ln>
        </p:spPr>
      </p:pic>
      <p:sp>
        <p:nvSpPr>
          <p:cNvPr id="96" name="Google Shape;96;p16"/>
          <p:cNvSpPr txBox="1"/>
          <p:nvPr/>
        </p:nvSpPr>
        <p:spPr>
          <a:xfrm>
            <a:off x="1904500" y="278750"/>
            <a:ext cx="4730700" cy="24957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dk1"/>
              </a:buClr>
              <a:buSzPts val="1100"/>
              <a:buAutoNum type="arabicParenR"/>
            </a:pPr>
            <a:r>
              <a:rPr lang="en" sz="1100">
                <a:solidFill>
                  <a:schemeClr val="dk1"/>
                </a:solidFill>
              </a:rPr>
              <a:t>A physical change, involving a change in state, or dissolving, doesn’t create a new substance, but a chemical change does.</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arenR"/>
            </a:pPr>
            <a:r>
              <a:rPr lang="en" sz="1100">
                <a:solidFill>
                  <a:schemeClr val="dk1"/>
                </a:solidFill>
              </a:rPr>
              <a:t>In a chemical reaction, the atoms and molecules that interact are called reactants.</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arenR"/>
            </a:pPr>
            <a:r>
              <a:rPr lang="en" sz="1100">
                <a:solidFill>
                  <a:schemeClr val="dk1"/>
                </a:solidFill>
              </a:rPr>
              <a:t>The atoms and molecules produced by the reaction are called products</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arenR"/>
            </a:pPr>
            <a:r>
              <a:rPr lang="en" sz="1100">
                <a:solidFill>
                  <a:schemeClr val="dk1"/>
                </a:solidFill>
              </a:rPr>
              <a:t>In a chemical reaction, only the atoms present in the reactants can wind up in the products.  No NEW atoms are created and no atoms are destroyed.</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arenR"/>
            </a:pPr>
            <a:r>
              <a:rPr lang="en" sz="1100">
                <a:solidFill>
                  <a:schemeClr val="dk1"/>
                </a:solidFill>
              </a:rPr>
              <a:t>In a chemical reaction, reactants contact each other, bonds between the atoms in the reactants are broken and atoms rearrange and form new bonds to make the products</a:t>
            </a:r>
            <a:endParaRPr/>
          </a:p>
        </p:txBody>
      </p:sp>
      <p:sp>
        <p:nvSpPr>
          <p:cNvPr id="97" name="Google Shape;97;p16"/>
          <p:cNvSpPr/>
          <p:nvPr/>
        </p:nvSpPr>
        <p:spPr>
          <a:xfrm>
            <a:off x="195150" y="139400"/>
            <a:ext cx="2049000" cy="1596300"/>
          </a:xfrm>
          <a:prstGeom prst="cloudCallout">
            <a:avLst>
              <a:gd fmla="val -20833" name="adj1"/>
              <a:gd fmla="val 625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txBox="1"/>
          <p:nvPr/>
        </p:nvSpPr>
        <p:spPr>
          <a:xfrm>
            <a:off x="418175" y="557550"/>
            <a:ext cx="1659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 hope they enjoy the cool video!</a:t>
            </a:r>
            <a:endParaRPr/>
          </a:p>
        </p:txBody>
      </p:sp>
      <p:sp>
        <p:nvSpPr>
          <p:cNvPr id="99" name="Google Shape;99;p16"/>
          <p:cNvSpPr/>
          <p:nvPr/>
        </p:nvSpPr>
        <p:spPr>
          <a:xfrm>
            <a:off x="7336725" y="1755375"/>
            <a:ext cx="1338300" cy="933900"/>
          </a:xfrm>
          <a:prstGeom prst="rect">
            <a:avLst/>
          </a:prstGeom>
          <a:solidFill>
            <a:schemeClr val="lt2"/>
          </a:solidFill>
          <a:ln cap="flat" cmpd="thickThin"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accent5"/>
                </a:solidFill>
                <a:hlinkClick r:id="rId8">
                  <a:extLst>
                    <a:ext uri="{A12FA001-AC4F-418D-AE19-62706E023703}">
                      <ahyp:hlinkClr val="tx"/>
                    </a:ext>
                  </a:extLst>
                </a:hlinkClick>
              </a:rPr>
              <a:t>Activity sheet</a:t>
            </a:r>
            <a:endParaRPr/>
          </a:p>
        </p:txBody>
      </p:sp>
      <p:sp>
        <p:nvSpPr>
          <p:cNvPr id="100" name="Google Shape;100;p16"/>
          <p:cNvSpPr/>
          <p:nvPr/>
        </p:nvSpPr>
        <p:spPr>
          <a:xfrm>
            <a:off x="6932475" y="2571750"/>
            <a:ext cx="2146800" cy="292800"/>
          </a:xfrm>
          <a:prstGeom prst="mathMinus">
            <a:avLst>
              <a:gd fmla="val 23520" name="adj1"/>
            </a:avLst>
          </a:prstGeom>
          <a:solidFill>
            <a:srgbClr val="B45F06"/>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6" name="Google Shape;10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7" name="Google Shape;107;p17"/>
          <p:cNvPicPr preferRelativeResize="0"/>
          <p:nvPr/>
        </p:nvPicPr>
        <p:blipFill>
          <a:blip r:embed="rId3">
            <a:alphaModFix/>
          </a:blip>
          <a:stretch>
            <a:fillRect/>
          </a:stretch>
        </p:blipFill>
        <p:spPr>
          <a:xfrm>
            <a:off x="-117399" y="0"/>
            <a:ext cx="9261399" cy="5143500"/>
          </a:xfrm>
          <a:prstGeom prst="rect">
            <a:avLst/>
          </a:prstGeom>
          <a:noFill/>
          <a:ln>
            <a:noFill/>
          </a:ln>
        </p:spPr>
      </p:pic>
      <p:sp>
        <p:nvSpPr>
          <p:cNvPr id="108" name="Google Shape;108;p17"/>
          <p:cNvSpPr/>
          <p:nvPr/>
        </p:nvSpPr>
        <p:spPr>
          <a:xfrm>
            <a:off x="2749875" y="1637850"/>
            <a:ext cx="1338300" cy="933900"/>
          </a:xfrm>
          <a:prstGeom prst="rect">
            <a:avLst/>
          </a:prstGeom>
          <a:solidFill>
            <a:schemeClr val="lt2"/>
          </a:solidFill>
          <a:ln cap="flat" cmpd="thickThin"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Standard: Common Core</a:t>
            </a:r>
            <a:endParaRPr/>
          </a:p>
        </p:txBody>
      </p:sp>
      <p:sp>
        <p:nvSpPr>
          <p:cNvPr id="109" name="Google Shape;109;p17"/>
          <p:cNvSpPr/>
          <p:nvPr/>
        </p:nvSpPr>
        <p:spPr>
          <a:xfrm>
            <a:off x="4784025" y="1637850"/>
            <a:ext cx="1338300" cy="933900"/>
          </a:xfrm>
          <a:prstGeom prst="rect">
            <a:avLst/>
          </a:prstGeom>
          <a:solidFill>
            <a:schemeClr val="lt2"/>
          </a:solidFill>
          <a:ln cap="flat" cmpd="thickThin"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Next Generation Science Standard</a:t>
            </a:r>
            <a:r>
              <a:rPr lang="en" u="sng">
                <a:solidFill>
                  <a:schemeClr val="hlink"/>
                </a:solidFill>
                <a:hlinkClick r:id="rId6"/>
              </a:rPr>
              <a:t>s</a:t>
            </a:r>
            <a:endParaRPr/>
          </a:p>
        </p:txBody>
      </p:sp>
      <p:sp>
        <p:nvSpPr>
          <p:cNvPr id="110" name="Google Shape;110;p17"/>
          <p:cNvSpPr/>
          <p:nvPr/>
        </p:nvSpPr>
        <p:spPr>
          <a:xfrm>
            <a:off x="782625" y="1637850"/>
            <a:ext cx="1338300" cy="933900"/>
          </a:xfrm>
          <a:prstGeom prst="rect">
            <a:avLst/>
          </a:prstGeom>
          <a:solidFill>
            <a:schemeClr val="lt2"/>
          </a:solidFill>
          <a:ln cap="flat" cmpd="thickThin"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a:t>
            </a:r>
            <a:r>
              <a:rPr lang="en" u="sng">
                <a:solidFill>
                  <a:schemeClr val="hlink"/>
                </a:solidFill>
                <a:hlinkClick r:id="rId7"/>
              </a:rPr>
              <a:t>eacher instructions  for Chemical Reactios (ACS</a:t>
            </a:r>
            <a:r>
              <a:rPr lang="en"/>
              <a:t>)</a:t>
            </a:r>
            <a:endParaRPr/>
          </a:p>
        </p:txBody>
      </p:sp>
      <p:sp>
        <p:nvSpPr>
          <p:cNvPr id="111" name="Google Shape;111;p17"/>
          <p:cNvSpPr txBox="1"/>
          <p:nvPr/>
        </p:nvSpPr>
        <p:spPr>
          <a:xfrm>
            <a:off x="311700" y="-105225"/>
            <a:ext cx="4781100" cy="98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28">
                <a:solidFill>
                  <a:schemeClr val="lt1"/>
                </a:solidFill>
              </a:rPr>
              <a:t>Chemical Reactions for Middle School</a:t>
            </a:r>
            <a:endParaRPr sz="1828">
              <a:solidFill>
                <a:schemeClr val="lt1"/>
              </a:solidFill>
            </a:endParaRPr>
          </a:p>
          <a:p>
            <a:pPr indent="0" lvl="0" marL="0" rtl="0" algn="l">
              <a:spcBef>
                <a:spcPts val="0"/>
              </a:spcBef>
              <a:spcAft>
                <a:spcPts val="0"/>
              </a:spcAft>
              <a:buNone/>
            </a:pPr>
            <a:r>
              <a:t/>
            </a:r>
            <a:endParaRPr sz="2100">
              <a:solidFill>
                <a:schemeClr val="lt1"/>
              </a:solidFill>
            </a:endParaRPr>
          </a:p>
          <a:p>
            <a:pPr indent="0" lvl="0" marL="0" rtl="0" algn="l">
              <a:spcBef>
                <a:spcPts val="0"/>
              </a:spcBef>
              <a:spcAft>
                <a:spcPts val="0"/>
              </a:spcAft>
              <a:buNone/>
            </a:pPr>
            <a:r>
              <a:t/>
            </a:r>
            <a:endParaRPr sz="1300"/>
          </a:p>
        </p:txBody>
      </p:sp>
      <p:pic>
        <p:nvPicPr>
          <p:cNvPr id="112" name="Google Shape;112;p17"/>
          <p:cNvPicPr preferRelativeResize="0"/>
          <p:nvPr/>
        </p:nvPicPr>
        <p:blipFill>
          <a:blip r:embed="rId8">
            <a:alphaModFix/>
          </a:blip>
          <a:stretch>
            <a:fillRect/>
          </a:stretch>
        </p:blipFill>
        <p:spPr>
          <a:xfrm>
            <a:off x="6630725" y="577500"/>
            <a:ext cx="2262374" cy="2776725"/>
          </a:xfrm>
          <a:prstGeom prst="rect">
            <a:avLst/>
          </a:prstGeom>
          <a:noFill/>
          <a:ln>
            <a:noFill/>
          </a:ln>
        </p:spPr>
      </p:pic>
      <p:pic>
        <p:nvPicPr>
          <p:cNvPr id="113" name="Google Shape;113;p17"/>
          <p:cNvPicPr preferRelativeResize="0"/>
          <p:nvPr/>
        </p:nvPicPr>
        <p:blipFill rotWithShape="1">
          <a:blip r:embed="rId9">
            <a:alphaModFix/>
          </a:blip>
          <a:srcRect b="38223" l="13689" r="22935" t="32386"/>
          <a:stretch/>
        </p:blipFill>
        <p:spPr>
          <a:xfrm>
            <a:off x="6776725" y="2571762"/>
            <a:ext cx="1970374" cy="623030"/>
          </a:xfrm>
          <a:prstGeom prst="rect">
            <a:avLst/>
          </a:prstGeom>
          <a:noFill/>
          <a:ln>
            <a:noFill/>
          </a:ln>
        </p:spPr>
      </p:pic>
      <p:pic>
        <p:nvPicPr>
          <p:cNvPr id="114" name="Google Shape;114;p17"/>
          <p:cNvPicPr preferRelativeResize="0"/>
          <p:nvPr/>
        </p:nvPicPr>
        <p:blipFill rotWithShape="1">
          <a:blip r:embed="rId9">
            <a:alphaModFix/>
          </a:blip>
          <a:srcRect b="38223" l="13689" r="22935" t="32386"/>
          <a:stretch/>
        </p:blipFill>
        <p:spPr>
          <a:xfrm>
            <a:off x="6720050" y="1654350"/>
            <a:ext cx="1970374" cy="623030"/>
          </a:xfrm>
          <a:prstGeom prst="rect">
            <a:avLst/>
          </a:prstGeom>
          <a:noFill/>
          <a:ln>
            <a:noFill/>
          </a:ln>
        </p:spPr>
      </p:pic>
      <p:pic>
        <p:nvPicPr>
          <p:cNvPr id="115" name="Google Shape;115;p17"/>
          <p:cNvPicPr preferRelativeResize="0"/>
          <p:nvPr/>
        </p:nvPicPr>
        <p:blipFill rotWithShape="1">
          <a:blip r:embed="rId9">
            <a:alphaModFix/>
          </a:blip>
          <a:srcRect b="38223" l="13689" r="22935" t="32386"/>
          <a:stretch/>
        </p:blipFill>
        <p:spPr>
          <a:xfrm>
            <a:off x="6776725" y="736937"/>
            <a:ext cx="1970374" cy="623030"/>
          </a:xfrm>
          <a:prstGeom prst="rect">
            <a:avLst/>
          </a:prstGeom>
          <a:noFill/>
          <a:ln>
            <a:noFill/>
          </a:ln>
        </p:spPr>
      </p:pic>
      <p:pic>
        <p:nvPicPr>
          <p:cNvPr id="116" name="Google Shape;116;p17"/>
          <p:cNvPicPr preferRelativeResize="0"/>
          <p:nvPr/>
        </p:nvPicPr>
        <p:blipFill rotWithShape="1">
          <a:blip r:embed="rId10">
            <a:alphaModFix/>
          </a:blip>
          <a:srcRect b="0" l="14580" r="14502" t="71817"/>
          <a:stretch/>
        </p:blipFill>
        <p:spPr>
          <a:xfrm>
            <a:off x="2461950" y="3398725"/>
            <a:ext cx="4220100" cy="1596427"/>
          </a:xfrm>
          <a:prstGeom prst="rect">
            <a:avLst/>
          </a:prstGeom>
          <a:noFill/>
          <a:ln>
            <a:noFill/>
          </a:ln>
        </p:spPr>
      </p:pic>
      <p:sp>
        <p:nvSpPr>
          <p:cNvPr id="117" name="Google Shape;117;p17"/>
          <p:cNvSpPr txBox="1"/>
          <p:nvPr/>
        </p:nvSpPr>
        <p:spPr>
          <a:xfrm>
            <a:off x="2913250" y="943375"/>
            <a:ext cx="1477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100">
                <a:solidFill>
                  <a:schemeClr val="lt1"/>
                </a:solidFill>
              </a:rPr>
              <a:t>Library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8"/>
          <p:cNvPicPr preferRelativeResize="0"/>
          <p:nvPr/>
        </p:nvPicPr>
        <p:blipFill>
          <a:blip r:embed="rId3">
            <a:alphaModFix/>
          </a:blip>
          <a:stretch>
            <a:fillRect/>
          </a:stretch>
        </p:blipFill>
        <p:spPr>
          <a:xfrm>
            <a:off x="-58699" y="290175"/>
            <a:ext cx="9261399" cy="5143500"/>
          </a:xfrm>
          <a:prstGeom prst="rect">
            <a:avLst/>
          </a:prstGeom>
          <a:noFill/>
          <a:ln>
            <a:noFill/>
          </a:ln>
        </p:spPr>
      </p:pic>
      <p:pic>
        <p:nvPicPr>
          <p:cNvPr id="123" name="Google Shape;123;p18"/>
          <p:cNvPicPr preferRelativeResize="0"/>
          <p:nvPr/>
        </p:nvPicPr>
        <p:blipFill rotWithShape="1">
          <a:blip r:embed="rId4">
            <a:alphaModFix/>
          </a:blip>
          <a:srcRect b="22359" l="6063" r="6063" t="5584"/>
          <a:stretch/>
        </p:blipFill>
        <p:spPr>
          <a:xfrm>
            <a:off x="2536900" y="892275"/>
            <a:ext cx="4145150" cy="2395025"/>
          </a:xfrm>
          <a:prstGeom prst="rect">
            <a:avLst/>
          </a:prstGeom>
          <a:noFill/>
          <a:ln>
            <a:noFill/>
          </a:ln>
        </p:spPr>
      </p:pic>
      <p:pic>
        <p:nvPicPr>
          <p:cNvPr id="124" name="Google Shape;124;p18"/>
          <p:cNvPicPr preferRelativeResize="0"/>
          <p:nvPr/>
        </p:nvPicPr>
        <p:blipFill>
          <a:blip r:embed="rId5">
            <a:alphaModFix/>
          </a:blip>
          <a:stretch>
            <a:fillRect/>
          </a:stretch>
        </p:blipFill>
        <p:spPr>
          <a:xfrm>
            <a:off x="-329500" y="1447575"/>
            <a:ext cx="3790950" cy="3790950"/>
          </a:xfrm>
          <a:prstGeom prst="rect">
            <a:avLst/>
          </a:prstGeom>
          <a:noFill/>
          <a:ln>
            <a:noFill/>
          </a:ln>
        </p:spPr>
      </p:pic>
      <p:pic>
        <p:nvPicPr>
          <p:cNvPr id="125" name="Google Shape;125;p18"/>
          <p:cNvPicPr preferRelativeResize="0"/>
          <p:nvPr/>
        </p:nvPicPr>
        <p:blipFill rotWithShape="1">
          <a:blip r:embed="rId6">
            <a:alphaModFix/>
          </a:blip>
          <a:srcRect b="0" l="14580" r="14502" t="71817"/>
          <a:stretch/>
        </p:blipFill>
        <p:spPr>
          <a:xfrm>
            <a:off x="2461950" y="3398725"/>
            <a:ext cx="4220100" cy="1596427"/>
          </a:xfrm>
          <a:prstGeom prst="rect">
            <a:avLst/>
          </a:prstGeom>
          <a:noFill/>
          <a:ln>
            <a:noFill/>
          </a:ln>
        </p:spPr>
      </p:pic>
      <p:sp>
        <p:nvSpPr>
          <p:cNvPr id="126" name="Google Shape;126;p18"/>
          <p:cNvSpPr/>
          <p:nvPr/>
        </p:nvSpPr>
        <p:spPr>
          <a:xfrm>
            <a:off x="6665125" y="2894700"/>
            <a:ext cx="2146800" cy="357300"/>
          </a:xfrm>
          <a:prstGeom prst="mathMinus">
            <a:avLst>
              <a:gd fmla="val 23520" name="adj1"/>
            </a:avLst>
          </a:prstGeom>
          <a:solidFill>
            <a:srgbClr val="B45F06"/>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a:off x="7069375" y="2104800"/>
            <a:ext cx="1338300" cy="933900"/>
          </a:xfrm>
          <a:prstGeom prst="rect">
            <a:avLst/>
          </a:prstGeom>
          <a:solidFill>
            <a:schemeClr val="lt2"/>
          </a:solidFill>
          <a:ln cap="flat" cmpd="thickThin"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7"/>
              </a:rPr>
              <a:t>Mystery Activity sheet</a:t>
            </a:r>
            <a:endParaRPr/>
          </a:p>
        </p:txBody>
      </p:sp>
      <p:pic>
        <p:nvPicPr>
          <p:cNvPr descr="Do you love intra-departmental gossip? Do you fantasize about your lab work involving brain-melting lasers and rocks from Mars? Do you wish you could meet Justin Bieber? Have you ever attempted to SOLVE A MYSTERY? If so, the Chemistry Department Murder Mystery is for you!&#10;&#10;You may know these chemists from their iconic first production, Falling Asleep in Orgo, but you've never seen them like this! Who's stalking brilliantly handsome chemist Jeremy Applebaum and framing him for murder? Does Justin Lee ever leave the lab? Is Yidan Cong really a gangster? Will Sharon Wu finally lose her cool? Find out this and more in the iconic production: THE MARTIAN ELEMENT.&#10;&#10;THE MARTIAN ELEMENT features songs from the Tony-award-winning musical RENT and was written by Sophie Zucker, who is finally answering the question, &quot;Chemistry and Creative Writing? What are you going to do with that?&quot;." id="128" name="Google Shape;128;p18" title="2016 CMU Chemistry Murder Mystery">
            <a:hlinkClick r:id="rId8"/>
          </p:cNvPr>
          <p:cNvPicPr preferRelativeResize="0"/>
          <p:nvPr/>
        </p:nvPicPr>
        <p:blipFill>
          <a:blip r:embed="rId9">
            <a:alphaModFix/>
          </a:blip>
          <a:stretch>
            <a:fillRect/>
          </a:stretch>
        </p:blipFill>
        <p:spPr>
          <a:xfrm>
            <a:off x="2373975" y="550575"/>
            <a:ext cx="4396050" cy="3230375"/>
          </a:xfrm>
          <a:prstGeom prst="rect">
            <a:avLst/>
          </a:prstGeom>
          <a:noFill/>
          <a:ln>
            <a:noFill/>
          </a:ln>
        </p:spPr>
      </p:pic>
      <p:sp>
        <p:nvSpPr>
          <p:cNvPr id="129" name="Google Shape;129;p18"/>
          <p:cNvSpPr/>
          <p:nvPr/>
        </p:nvSpPr>
        <p:spPr>
          <a:xfrm>
            <a:off x="738775" y="473925"/>
            <a:ext cx="1617000" cy="1282500"/>
          </a:xfrm>
          <a:prstGeom prst="cloudCallout">
            <a:avLst>
              <a:gd fmla="val -20833" name="adj1"/>
              <a:gd fmla="val 62500" name="adj2"/>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Mystery theater production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one hour long </a:t>
            </a:r>
            <a:endParaRPr/>
          </a:p>
        </p:txBody>
      </p:sp>
      <p:sp>
        <p:nvSpPr>
          <p:cNvPr id="130" name="Google Shape;130;p18"/>
          <p:cNvSpPr/>
          <p:nvPr/>
        </p:nvSpPr>
        <p:spPr>
          <a:xfrm>
            <a:off x="6983450" y="696950"/>
            <a:ext cx="1937700" cy="1352100"/>
          </a:xfrm>
          <a:prstGeom prst="wave">
            <a:avLst>
              <a:gd fmla="val 12500" name="adj1"/>
              <a:gd fmla="val 0" name="adj2"/>
            </a:avLst>
          </a:prstGeom>
          <a:solidFill>
            <a:srgbClr val="FFF2CC"/>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400"/>
              <a:t>Extra Credit </a:t>
            </a:r>
            <a:endParaRPr sz="2400"/>
          </a:p>
        </p:txBody>
      </p:sp>
      <p:sp>
        <p:nvSpPr>
          <p:cNvPr id="131" name="Google Shape;131;p18"/>
          <p:cNvSpPr txBox="1"/>
          <p:nvPr/>
        </p:nvSpPr>
        <p:spPr>
          <a:xfrm>
            <a:off x="6863175" y="696950"/>
            <a:ext cx="12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High School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9"/>
          <p:cNvPicPr preferRelativeResize="0"/>
          <p:nvPr/>
        </p:nvPicPr>
        <p:blipFill>
          <a:blip r:embed="rId3">
            <a:alphaModFix/>
          </a:blip>
          <a:stretch>
            <a:fillRect/>
          </a:stretch>
        </p:blipFill>
        <p:spPr>
          <a:xfrm>
            <a:off x="-117399" y="-2550"/>
            <a:ext cx="9261399" cy="5143500"/>
          </a:xfrm>
          <a:prstGeom prst="rect">
            <a:avLst/>
          </a:prstGeom>
          <a:noFill/>
          <a:ln>
            <a:noFill/>
          </a:ln>
        </p:spPr>
      </p:pic>
      <p:pic>
        <p:nvPicPr>
          <p:cNvPr id="137" name="Google Shape;137;p19"/>
          <p:cNvPicPr preferRelativeResize="0"/>
          <p:nvPr/>
        </p:nvPicPr>
        <p:blipFill rotWithShape="1">
          <a:blip r:embed="rId4">
            <a:alphaModFix/>
          </a:blip>
          <a:srcRect b="-22078" l="-25381" r="-5183" t="-8486"/>
          <a:stretch/>
        </p:blipFill>
        <p:spPr>
          <a:xfrm>
            <a:off x="2455450" y="736925"/>
            <a:ext cx="4716175" cy="4716175"/>
          </a:xfrm>
          <a:prstGeom prst="rect">
            <a:avLst/>
          </a:prstGeom>
          <a:noFill/>
          <a:ln>
            <a:noFill/>
          </a:ln>
        </p:spPr>
      </p:pic>
      <p:pic>
        <p:nvPicPr>
          <p:cNvPr id="138" name="Google Shape;138;p19"/>
          <p:cNvPicPr preferRelativeResize="0"/>
          <p:nvPr/>
        </p:nvPicPr>
        <p:blipFill>
          <a:blip r:embed="rId5">
            <a:alphaModFix/>
          </a:blip>
          <a:stretch>
            <a:fillRect/>
          </a:stretch>
        </p:blipFill>
        <p:spPr>
          <a:xfrm>
            <a:off x="6630725" y="577500"/>
            <a:ext cx="2262374" cy="2776725"/>
          </a:xfrm>
          <a:prstGeom prst="rect">
            <a:avLst/>
          </a:prstGeom>
          <a:noFill/>
          <a:ln>
            <a:noFill/>
          </a:ln>
        </p:spPr>
      </p:pic>
      <p:pic>
        <p:nvPicPr>
          <p:cNvPr id="139" name="Google Shape;139;p19"/>
          <p:cNvPicPr preferRelativeResize="0"/>
          <p:nvPr/>
        </p:nvPicPr>
        <p:blipFill rotWithShape="1">
          <a:blip r:embed="rId6">
            <a:alphaModFix/>
          </a:blip>
          <a:srcRect b="38223" l="13689" r="22935" t="32386"/>
          <a:stretch/>
        </p:blipFill>
        <p:spPr>
          <a:xfrm>
            <a:off x="6776725" y="2571762"/>
            <a:ext cx="1970374" cy="623030"/>
          </a:xfrm>
          <a:prstGeom prst="rect">
            <a:avLst/>
          </a:prstGeom>
          <a:noFill/>
          <a:ln>
            <a:noFill/>
          </a:ln>
        </p:spPr>
      </p:pic>
      <p:pic>
        <p:nvPicPr>
          <p:cNvPr id="140" name="Google Shape;140;p19"/>
          <p:cNvPicPr preferRelativeResize="0"/>
          <p:nvPr/>
        </p:nvPicPr>
        <p:blipFill rotWithShape="1">
          <a:blip r:embed="rId6">
            <a:alphaModFix/>
          </a:blip>
          <a:srcRect b="38223" l="13689" r="22935" t="32386"/>
          <a:stretch/>
        </p:blipFill>
        <p:spPr>
          <a:xfrm>
            <a:off x="6776725" y="1654350"/>
            <a:ext cx="1970374" cy="623030"/>
          </a:xfrm>
          <a:prstGeom prst="rect">
            <a:avLst/>
          </a:prstGeom>
          <a:noFill/>
          <a:ln>
            <a:noFill/>
          </a:ln>
        </p:spPr>
      </p:pic>
      <p:pic>
        <p:nvPicPr>
          <p:cNvPr id="141" name="Google Shape;141;p19"/>
          <p:cNvPicPr preferRelativeResize="0"/>
          <p:nvPr/>
        </p:nvPicPr>
        <p:blipFill rotWithShape="1">
          <a:blip r:embed="rId7">
            <a:alphaModFix/>
          </a:blip>
          <a:srcRect b="0" l="3540" r="0" t="0"/>
          <a:stretch/>
        </p:blipFill>
        <p:spPr>
          <a:xfrm>
            <a:off x="1350875" y="1782792"/>
            <a:ext cx="2119375" cy="1577926"/>
          </a:xfrm>
          <a:prstGeom prst="rect">
            <a:avLst/>
          </a:prstGeom>
          <a:noFill/>
          <a:ln>
            <a:noFill/>
          </a:ln>
        </p:spPr>
      </p:pic>
      <p:pic>
        <p:nvPicPr>
          <p:cNvPr id="142" name="Google Shape;142;p19"/>
          <p:cNvPicPr preferRelativeResize="0"/>
          <p:nvPr/>
        </p:nvPicPr>
        <p:blipFill rotWithShape="1">
          <a:blip r:embed="rId6">
            <a:alphaModFix/>
          </a:blip>
          <a:srcRect b="38223" l="13689" r="22935" t="32386"/>
          <a:stretch/>
        </p:blipFill>
        <p:spPr>
          <a:xfrm>
            <a:off x="6776725" y="736937"/>
            <a:ext cx="1970374" cy="623030"/>
          </a:xfrm>
          <a:prstGeom prst="rect">
            <a:avLst/>
          </a:prstGeom>
          <a:noFill/>
          <a:ln>
            <a:noFill/>
          </a:ln>
        </p:spPr>
      </p:pic>
      <p:pic>
        <p:nvPicPr>
          <p:cNvPr id="143" name="Google Shape;143;p19"/>
          <p:cNvPicPr preferRelativeResize="0"/>
          <p:nvPr/>
        </p:nvPicPr>
        <p:blipFill>
          <a:blip r:embed="rId8">
            <a:alphaModFix/>
          </a:blip>
          <a:stretch>
            <a:fillRect/>
          </a:stretch>
        </p:blipFill>
        <p:spPr>
          <a:xfrm>
            <a:off x="-117400" y="2007225"/>
            <a:ext cx="1727250" cy="3136275"/>
          </a:xfrm>
          <a:prstGeom prst="rect">
            <a:avLst/>
          </a:prstGeom>
          <a:noFill/>
          <a:ln>
            <a:noFill/>
          </a:ln>
        </p:spPr>
      </p:pic>
      <p:pic>
        <p:nvPicPr>
          <p:cNvPr id="144" name="Google Shape;144;p19"/>
          <p:cNvPicPr preferRelativeResize="0"/>
          <p:nvPr/>
        </p:nvPicPr>
        <p:blipFill>
          <a:blip r:embed="rId9">
            <a:alphaModFix/>
          </a:blip>
          <a:stretch>
            <a:fillRect/>
          </a:stretch>
        </p:blipFill>
        <p:spPr>
          <a:xfrm>
            <a:off x="3151753" y="514153"/>
            <a:ext cx="1183550" cy="1345768"/>
          </a:xfrm>
          <a:prstGeom prst="rect">
            <a:avLst/>
          </a:prstGeom>
          <a:noFill/>
          <a:ln cap="flat" cmpd="sng" w="38100">
            <a:solidFill>
              <a:srgbClr val="FF2374"/>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